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2"/>
  </p:notesMasterIdLst>
  <p:sldIdLst>
    <p:sldId id="506" r:id="rId2"/>
    <p:sldId id="507" r:id="rId3"/>
    <p:sldId id="554" r:id="rId4"/>
    <p:sldId id="508" r:id="rId5"/>
    <p:sldId id="509" r:id="rId6"/>
    <p:sldId id="552" r:id="rId7"/>
    <p:sldId id="553" r:id="rId8"/>
    <p:sldId id="532" r:id="rId9"/>
    <p:sldId id="551" r:id="rId10"/>
    <p:sldId id="585" r:id="rId11"/>
    <p:sldId id="586" r:id="rId12"/>
    <p:sldId id="536" r:id="rId13"/>
    <p:sldId id="537" r:id="rId14"/>
    <p:sldId id="538" r:id="rId15"/>
    <p:sldId id="539" r:id="rId16"/>
    <p:sldId id="540" r:id="rId17"/>
    <p:sldId id="548" r:id="rId18"/>
    <p:sldId id="575" r:id="rId19"/>
    <p:sldId id="556" r:id="rId20"/>
    <p:sldId id="558" r:id="rId21"/>
    <p:sldId id="557" r:id="rId22"/>
    <p:sldId id="512" r:id="rId23"/>
    <p:sldId id="559" r:id="rId24"/>
    <p:sldId id="555" r:id="rId25"/>
    <p:sldId id="560" r:id="rId26"/>
    <p:sldId id="561" r:id="rId27"/>
    <p:sldId id="562" r:id="rId28"/>
    <p:sldId id="563" r:id="rId29"/>
    <p:sldId id="519" r:id="rId30"/>
    <p:sldId id="520" r:id="rId31"/>
    <p:sldId id="565" r:id="rId32"/>
    <p:sldId id="564" r:id="rId33"/>
    <p:sldId id="566" r:id="rId34"/>
    <p:sldId id="567" r:id="rId35"/>
    <p:sldId id="568" r:id="rId36"/>
    <p:sldId id="569" r:id="rId37"/>
    <p:sldId id="570" r:id="rId38"/>
    <p:sldId id="571" r:id="rId39"/>
    <p:sldId id="523" r:id="rId40"/>
    <p:sldId id="572" r:id="rId41"/>
    <p:sldId id="622" r:id="rId42"/>
    <p:sldId id="573" r:id="rId43"/>
    <p:sldId id="574" r:id="rId44"/>
    <p:sldId id="576" r:id="rId45"/>
    <p:sldId id="578" r:id="rId46"/>
    <p:sldId id="577" r:id="rId47"/>
    <p:sldId id="579" r:id="rId48"/>
    <p:sldId id="580" r:id="rId49"/>
    <p:sldId id="581" r:id="rId50"/>
    <p:sldId id="582" r:id="rId51"/>
    <p:sldId id="583" r:id="rId52"/>
    <p:sldId id="524" r:id="rId53"/>
    <p:sldId id="525" r:id="rId54"/>
    <p:sldId id="526" r:id="rId55"/>
    <p:sldId id="527" r:id="rId56"/>
    <p:sldId id="528" r:id="rId57"/>
    <p:sldId id="529" r:id="rId58"/>
    <p:sldId id="530" r:id="rId59"/>
    <p:sldId id="531" r:id="rId60"/>
    <p:sldId id="584" r:id="rId61"/>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1" autoAdjust="0"/>
    <p:restoredTop sz="75170" autoAdjust="0"/>
  </p:normalViewPr>
  <p:slideViewPr>
    <p:cSldViewPr snapToGrid="0">
      <p:cViewPr varScale="1">
        <p:scale>
          <a:sx n="94" d="100"/>
          <a:sy n="94" d="100"/>
        </p:scale>
        <p:origin x="1528" y="20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D80BB8C7-C9FE-451A-AFD5-884AA006ED43}" type="datetimeFigureOut">
              <a:rPr lang="en-US" smtClean="0"/>
              <a:t>7/9/20</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1223B2E0-F841-4DF0-86E7-486D3B83D04F}" type="slidenum">
              <a:rPr lang="en-US" smtClean="0"/>
              <a:t>‹#›</a:t>
            </a:fld>
            <a:endParaRPr lang="en-US"/>
          </a:p>
        </p:txBody>
      </p:sp>
    </p:spTree>
    <p:extLst>
      <p:ext uri="{BB962C8B-B14F-4D97-AF65-F5344CB8AC3E}">
        <p14:creationId xmlns:p14="http://schemas.microsoft.com/office/powerpoint/2010/main" val="3879414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Typhoid_fever"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NEED</a:t>
            </a:r>
            <a:r>
              <a:rPr lang="en-US" baseline="0" dirty="0"/>
              <a:t> INFO ABOUT ROC, CONFUSION MATRIX, ETC HERE</a:t>
            </a: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93630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imaging the system alerting you to data that is missing…</a:t>
            </a:r>
          </a:p>
          <a:p>
            <a:endParaRPr lang="en-US" dirty="0"/>
          </a:p>
        </p:txBody>
      </p:sp>
      <p:sp>
        <p:nvSpPr>
          <p:cNvPr id="4" name="Slide Number Placeholder 3"/>
          <p:cNvSpPr>
            <a:spLocks noGrp="1"/>
          </p:cNvSpPr>
          <p:nvPr>
            <p:ph type="sldNum" sz="quarter" idx="5"/>
          </p:nvPr>
        </p:nvSpPr>
        <p:spPr/>
        <p:txBody>
          <a:bodyPr/>
          <a:lstStyle/>
          <a:p>
            <a:fld id="{DB333E9F-084A-8543-BC6F-0AE70009C29B}" type="slidenum">
              <a:rPr lang="en-US" smtClean="0"/>
              <a:t>15</a:t>
            </a:fld>
            <a:endParaRPr lang="en-US"/>
          </a:p>
        </p:txBody>
      </p:sp>
    </p:spTree>
    <p:extLst>
      <p:ext uri="{BB962C8B-B14F-4D97-AF65-F5344CB8AC3E}">
        <p14:creationId xmlns:p14="http://schemas.microsoft.com/office/powerpoint/2010/main" val="202181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a:t>
            </a:r>
            <a:r>
              <a:rPr lang="en-US" baseline="0" dirty="0"/>
              <a:t> queries</a:t>
            </a:r>
          </a:p>
          <a:p>
            <a:endParaRPr lang="en-US" baseline="0" dirty="0"/>
          </a:p>
          <a:p>
            <a:r>
              <a:rPr lang="en-US" baseline="0" dirty="0"/>
              <a:t>Ad-hoc questions:</a:t>
            </a:r>
          </a:p>
          <a:p>
            <a:endParaRPr lang="en-US" baseline="0" dirty="0"/>
          </a:p>
          <a:p>
            <a:pPr marL="171450" indent="-171450">
              <a:buFontTx/>
              <a:buChar char="-"/>
            </a:pPr>
            <a:r>
              <a:rPr lang="en-US" baseline="0" dirty="0"/>
              <a:t>When did patient X first present with MS-related symptoms?</a:t>
            </a:r>
          </a:p>
          <a:p>
            <a:pPr marL="171450" indent="-171450">
              <a:buFontTx/>
              <a:buChar char="-"/>
            </a:pPr>
            <a:r>
              <a:rPr lang="en-US" baseline="0" dirty="0"/>
              <a:t>When was patient X diagnosed with multiple sclerosis?</a:t>
            </a:r>
          </a:p>
          <a:p>
            <a:pPr marL="171450" indent="-171450">
              <a:buFontTx/>
              <a:buChar char="-"/>
            </a:pPr>
            <a:r>
              <a:rPr lang="en-US" baseline="0" dirty="0"/>
              <a:t>Summarize the history of medications for MS</a:t>
            </a:r>
          </a:p>
          <a:p>
            <a:endParaRPr lang="en-US" dirty="0"/>
          </a:p>
        </p:txBody>
      </p:sp>
      <p:sp>
        <p:nvSpPr>
          <p:cNvPr id="4" name="Slide Number Placeholder 3"/>
          <p:cNvSpPr>
            <a:spLocks noGrp="1"/>
          </p:cNvSpPr>
          <p:nvPr>
            <p:ph type="sldNum" sz="quarter" idx="5"/>
          </p:nvPr>
        </p:nvSpPr>
        <p:spPr/>
        <p:txBody>
          <a:bodyPr/>
          <a:lstStyle/>
          <a:p>
            <a:fld id="{DB333E9F-084A-8543-BC6F-0AE70009C29B}" type="slidenum">
              <a:rPr lang="en-US" smtClean="0"/>
              <a:t>16</a:t>
            </a:fld>
            <a:endParaRPr lang="en-US"/>
          </a:p>
        </p:txBody>
      </p:sp>
    </p:spTree>
    <p:extLst>
      <p:ext uri="{BB962C8B-B14F-4D97-AF65-F5344CB8AC3E}">
        <p14:creationId xmlns:p14="http://schemas.microsoft.com/office/powerpoint/2010/main" val="1968950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Flooded with email</a:t>
            </a:r>
          </a:p>
          <a:p>
            <a:r>
              <a:rPr lang="en-US" dirty="0"/>
              <a:t>Not reimbursed</a:t>
            </a:r>
          </a:p>
          <a:p>
            <a:r>
              <a:rPr lang="en-US" dirty="0"/>
              <a:t>In the evening</a:t>
            </a:r>
          </a:p>
          <a:p>
            <a:r>
              <a:rPr lang="en-US" dirty="0"/>
              <a:t>Imagine a system that presents generated text that you can edit, or suggests multiple possible responses</a:t>
            </a:r>
          </a:p>
          <a:p>
            <a:r>
              <a:rPr lang="en-US" dirty="0"/>
              <a:t>Or “triages” messages to identify the important ones or categorize them</a:t>
            </a:r>
          </a:p>
          <a:p>
            <a:r>
              <a:rPr lang="en-US" dirty="0"/>
              <a:t>Seeing this happen with suggested responses in Gmail</a:t>
            </a:r>
          </a:p>
        </p:txBody>
      </p:sp>
      <p:sp>
        <p:nvSpPr>
          <p:cNvPr id="4" name="Slide Number Placeholder 3"/>
          <p:cNvSpPr>
            <a:spLocks noGrp="1"/>
          </p:cNvSpPr>
          <p:nvPr>
            <p:ph type="sldNum" sz="quarter" idx="5"/>
          </p:nvPr>
        </p:nvSpPr>
        <p:spPr/>
        <p:txBody>
          <a:bodyPr/>
          <a:lstStyle/>
          <a:p>
            <a:fld id="{DB333E9F-084A-8543-BC6F-0AE70009C29B}" type="slidenum">
              <a:rPr lang="en-US" smtClean="0"/>
              <a:t>17</a:t>
            </a:fld>
            <a:endParaRPr lang="en-US"/>
          </a:p>
        </p:txBody>
      </p:sp>
    </p:spTree>
    <p:extLst>
      <p:ext uri="{BB962C8B-B14F-4D97-AF65-F5344CB8AC3E}">
        <p14:creationId xmlns:p14="http://schemas.microsoft.com/office/powerpoint/2010/main" val="2205541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both of these use simple models (bag of words, logistic regression)</a:t>
            </a:r>
          </a:p>
          <a:p>
            <a:r>
              <a:rPr lang="en-US" dirty="0"/>
              <a:t>Mention that word vectors are really powerful and we have found SWEM to work well</a:t>
            </a:r>
          </a:p>
          <a:p>
            <a:r>
              <a:rPr lang="en-US" dirty="0"/>
              <a:t>Language of ADHD is </a:t>
            </a:r>
            <a:r>
              <a:rPr lang="en-US" dirty="0" err="1"/>
              <a:t>linearSVM</a:t>
            </a:r>
            <a:endParaRPr lang="en-US" dirty="0"/>
          </a:p>
        </p:txBody>
      </p:sp>
      <p:sp>
        <p:nvSpPr>
          <p:cNvPr id="4" name="Slide Number Placeholder 3"/>
          <p:cNvSpPr>
            <a:spLocks noGrp="1"/>
          </p:cNvSpPr>
          <p:nvPr>
            <p:ph type="sldNum" sz="quarter" idx="10"/>
          </p:nvPr>
        </p:nvSpPr>
        <p:spPr/>
        <p:txBody>
          <a:bodyPr/>
          <a:lstStyle/>
          <a:p>
            <a:fld id="{738EA247-0547-4418-98F2-216488368539}" type="slidenum">
              <a:rPr lang="en-US" smtClean="0"/>
              <a:t>19</a:t>
            </a:fld>
            <a:endParaRPr lang="en-US"/>
          </a:p>
        </p:txBody>
      </p:sp>
    </p:spTree>
    <p:extLst>
      <p:ext uri="{BB962C8B-B14F-4D97-AF65-F5344CB8AC3E}">
        <p14:creationId xmlns:p14="http://schemas.microsoft.com/office/powerpoint/2010/main" val="41310991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both of these use simple models (bag of words, logistic regression)</a:t>
            </a:r>
          </a:p>
          <a:p>
            <a:r>
              <a:rPr lang="en-US" dirty="0"/>
              <a:t>Mention that word vectors are really powerful and we have found SWEM to work well</a:t>
            </a:r>
          </a:p>
          <a:p>
            <a:r>
              <a:rPr lang="en-US" dirty="0"/>
              <a:t>Language of ADHD is </a:t>
            </a:r>
            <a:r>
              <a:rPr lang="en-US" dirty="0" err="1"/>
              <a:t>linearSVM</a:t>
            </a:r>
            <a:endParaRPr lang="en-US" dirty="0"/>
          </a:p>
        </p:txBody>
      </p:sp>
      <p:sp>
        <p:nvSpPr>
          <p:cNvPr id="4" name="Slide Number Placeholder 3"/>
          <p:cNvSpPr>
            <a:spLocks noGrp="1"/>
          </p:cNvSpPr>
          <p:nvPr>
            <p:ph type="sldNum" sz="quarter" idx="10"/>
          </p:nvPr>
        </p:nvSpPr>
        <p:spPr/>
        <p:txBody>
          <a:bodyPr/>
          <a:lstStyle/>
          <a:p>
            <a:fld id="{738EA247-0547-4418-98F2-216488368539}" type="slidenum">
              <a:rPr lang="en-US" smtClean="0"/>
              <a:t>20</a:t>
            </a:fld>
            <a:endParaRPr lang="en-US"/>
          </a:p>
        </p:txBody>
      </p:sp>
    </p:spTree>
    <p:extLst>
      <p:ext uri="{BB962C8B-B14F-4D97-AF65-F5344CB8AC3E}">
        <p14:creationId xmlns:p14="http://schemas.microsoft.com/office/powerpoint/2010/main" val="541806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F1-score</a:t>
            </a:r>
            <a:r>
              <a:rPr lang="en-US" baseline="0" dirty="0"/>
              <a:t> is harmonic mean of the two</a:t>
            </a:r>
            <a:endParaRPr lang="en-US" dirty="0"/>
          </a:p>
        </p:txBody>
      </p:sp>
      <p:sp>
        <p:nvSpPr>
          <p:cNvPr id="4" name="Slide Number Placeholder 3"/>
          <p:cNvSpPr>
            <a:spLocks noGrp="1"/>
          </p:cNvSpPr>
          <p:nvPr>
            <p:ph type="sldNum" sz="quarter" idx="10"/>
          </p:nvPr>
        </p:nvSpPr>
        <p:spPr/>
        <p:txBody>
          <a:bodyPr/>
          <a:lstStyle/>
          <a:p>
            <a:fld id="{738EA247-0547-4418-98F2-216488368539}" type="slidenum">
              <a:rPr lang="en-US" smtClean="0"/>
              <a:t>21</a:t>
            </a:fld>
            <a:endParaRPr lang="en-US"/>
          </a:p>
        </p:txBody>
      </p:sp>
    </p:spTree>
    <p:extLst>
      <p:ext uri="{BB962C8B-B14F-4D97-AF65-F5344CB8AC3E}">
        <p14:creationId xmlns:p14="http://schemas.microsoft.com/office/powerpoint/2010/main" val="1864807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F1-score</a:t>
            </a:r>
            <a:r>
              <a:rPr lang="en-US" baseline="0" dirty="0"/>
              <a:t> is harmonic mean of the two</a:t>
            </a:r>
            <a:endParaRPr lang="en-US" dirty="0"/>
          </a:p>
        </p:txBody>
      </p:sp>
      <p:sp>
        <p:nvSpPr>
          <p:cNvPr id="4" name="Slide Number Placeholder 3"/>
          <p:cNvSpPr>
            <a:spLocks noGrp="1"/>
          </p:cNvSpPr>
          <p:nvPr>
            <p:ph type="sldNum" sz="quarter" idx="10"/>
          </p:nvPr>
        </p:nvSpPr>
        <p:spPr/>
        <p:txBody>
          <a:bodyPr/>
          <a:lstStyle/>
          <a:p>
            <a:fld id="{738EA247-0547-4418-98F2-216488368539}" type="slidenum">
              <a:rPr lang="en-US" smtClean="0"/>
              <a:t>23</a:t>
            </a:fld>
            <a:endParaRPr lang="en-US"/>
          </a:p>
        </p:txBody>
      </p:sp>
    </p:spTree>
    <p:extLst>
      <p:ext uri="{BB962C8B-B14F-4D97-AF65-F5344CB8AC3E}">
        <p14:creationId xmlns:p14="http://schemas.microsoft.com/office/powerpoint/2010/main" val="3092228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24</a:t>
            </a:fld>
            <a:endParaRPr lang="en-US"/>
          </a:p>
        </p:txBody>
      </p:sp>
    </p:spTree>
    <p:extLst>
      <p:ext uri="{BB962C8B-B14F-4D97-AF65-F5344CB8AC3E}">
        <p14:creationId xmlns:p14="http://schemas.microsoft.com/office/powerpoint/2010/main" val="2067539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25</a:t>
            </a:fld>
            <a:endParaRPr lang="en-US"/>
          </a:p>
        </p:txBody>
      </p:sp>
    </p:spTree>
    <p:extLst>
      <p:ext uri="{BB962C8B-B14F-4D97-AF65-F5344CB8AC3E}">
        <p14:creationId xmlns:p14="http://schemas.microsoft.com/office/powerpoint/2010/main" val="1846702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How do we do that?</a:t>
            </a:r>
          </a:p>
          <a:p>
            <a:r>
              <a:rPr lang="en-US" dirty="0"/>
              <a:t>Gather a bunch of historical data</a:t>
            </a:r>
          </a:p>
          <a:p>
            <a:r>
              <a:rPr lang="en-US" dirty="0"/>
              <a:t>Want to find an equation that predicts y well based on x across that historical data</a:t>
            </a:r>
          </a:p>
          <a:p>
            <a:endParaRPr lang="en-US" dirty="0"/>
          </a:p>
          <a:p>
            <a:r>
              <a:rPr lang="en-US" dirty="0"/>
              <a:t>Y could be a numeric value, or a rank – but today, we’re going to assume that y is binary.</a:t>
            </a:r>
          </a:p>
          <a:p>
            <a:r>
              <a:rPr lang="en-US" dirty="0"/>
              <a:t>We model (y) as a Bernoulli random variable – this just means that it’s an event that may or may not occur, with some probability – and we suppose that probability is a function of x</a:t>
            </a:r>
          </a:p>
          <a:p>
            <a:endParaRPr lang="en-US" dirty="0"/>
          </a:p>
          <a:p>
            <a:r>
              <a:rPr lang="en-US" dirty="0"/>
              <a:t>So we take all this data, we use it to find the parameters that are most consistent with the patterns of x and y that are present</a:t>
            </a:r>
          </a:p>
        </p:txBody>
      </p:sp>
      <p:sp>
        <p:nvSpPr>
          <p:cNvPr id="4" name="Slide Number Placeholder 3"/>
          <p:cNvSpPr>
            <a:spLocks noGrp="1"/>
          </p:cNvSpPr>
          <p:nvPr>
            <p:ph type="sldNum" sz="quarter" idx="10"/>
          </p:nvPr>
        </p:nvSpPr>
        <p:spPr/>
        <p:txBody>
          <a:bodyPr/>
          <a:lstStyle/>
          <a:p>
            <a:fld id="{DB333E9F-084A-8543-BC6F-0AE70009C29B}" type="slidenum">
              <a:rPr lang="en-US" smtClean="0"/>
              <a:t>26</a:t>
            </a:fld>
            <a:endParaRPr lang="en-US"/>
          </a:p>
        </p:txBody>
      </p:sp>
    </p:spTree>
    <p:extLst>
      <p:ext uri="{BB962C8B-B14F-4D97-AF65-F5344CB8AC3E}">
        <p14:creationId xmlns:p14="http://schemas.microsoft.com/office/powerpoint/2010/main" val="150166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that is to say – promising work has happened and will continue to happen. But NLP has potential to do so much more – think of the amount of work that is done combing through the chart before a visit. We’d like to be able to ask questions to be able to orient us to a patient.</a:t>
            </a:r>
          </a:p>
          <a:p>
            <a:endParaRPr lang="en-US" dirty="0"/>
          </a:p>
          <a:p>
            <a:r>
              <a:rPr lang="en-US" dirty="0"/>
              <a:t>Documentation keeps growing</a:t>
            </a:r>
          </a:p>
          <a:p>
            <a:r>
              <a:rPr lang="en-US" dirty="0"/>
              <a:t>Like to use tools to cut down on the ever-growing documentation burden placed on providers</a:t>
            </a:r>
          </a:p>
        </p:txBody>
      </p:sp>
      <p:sp>
        <p:nvSpPr>
          <p:cNvPr id="4" name="Slide Number Placeholder 3"/>
          <p:cNvSpPr>
            <a:spLocks noGrp="1"/>
          </p:cNvSpPr>
          <p:nvPr>
            <p:ph type="sldNum" sz="quarter" idx="5"/>
          </p:nvPr>
        </p:nvSpPr>
        <p:spPr/>
        <p:txBody>
          <a:bodyPr/>
          <a:lstStyle/>
          <a:p>
            <a:fld id="{DB333E9F-084A-8543-BC6F-0AE70009C29B}" type="slidenum">
              <a:rPr lang="en-US" smtClean="0"/>
              <a:t>3</a:t>
            </a:fld>
            <a:endParaRPr lang="en-US"/>
          </a:p>
        </p:txBody>
      </p:sp>
    </p:spTree>
    <p:extLst>
      <p:ext uri="{BB962C8B-B14F-4D97-AF65-F5344CB8AC3E}">
        <p14:creationId xmlns:p14="http://schemas.microsoft.com/office/powerpoint/2010/main" val="37836919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Having done that, we have a trained model. Our parameters are learned – we hold them fixed.</a:t>
            </a:r>
          </a:p>
          <a:p>
            <a:r>
              <a:rPr lang="en-US" dirty="0"/>
              <a:t>Now, when we see a NEW value of x, we simply plug it into our “learned” equation, and it tells us what we expect y to be. This is prediction.</a:t>
            </a:r>
          </a:p>
        </p:txBody>
      </p:sp>
      <p:sp>
        <p:nvSpPr>
          <p:cNvPr id="4" name="Slide Number Placeholder 3"/>
          <p:cNvSpPr>
            <a:spLocks noGrp="1"/>
          </p:cNvSpPr>
          <p:nvPr>
            <p:ph type="sldNum" sz="quarter" idx="10"/>
          </p:nvPr>
        </p:nvSpPr>
        <p:spPr/>
        <p:txBody>
          <a:bodyPr/>
          <a:lstStyle/>
          <a:p>
            <a:fld id="{DB333E9F-084A-8543-BC6F-0AE70009C29B}" type="slidenum">
              <a:rPr lang="en-US" smtClean="0"/>
              <a:t>27</a:t>
            </a:fld>
            <a:endParaRPr lang="en-US"/>
          </a:p>
        </p:txBody>
      </p:sp>
    </p:spTree>
    <p:extLst>
      <p:ext uri="{BB962C8B-B14F-4D97-AF65-F5344CB8AC3E}">
        <p14:creationId xmlns:p14="http://schemas.microsoft.com/office/powerpoint/2010/main" val="3368591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Having done that, we have a trained model. Our parameters are learned – we hold them fixed.</a:t>
            </a:r>
          </a:p>
          <a:p>
            <a:r>
              <a:rPr lang="en-US" dirty="0"/>
              <a:t>Now, when we see a NEW value of x, we simply plug it into our “learned” equation, and it tells us what we expect y to be. This is prediction.</a:t>
            </a:r>
          </a:p>
        </p:txBody>
      </p:sp>
      <p:sp>
        <p:nvSpPr>
          <p:cNvPr id="4" name="Slide Number Placeholder 3"/>
          <p:cNvSpPr>
            <a:spLocks noGrp="1"/>
          </p:cNvSpPr>
          <p:nvPr>
            <p:ph type="sldNum" sz="quarter" idx="10"/>
          </p:nvPr>
        </p:nvSpPr>
        <p:spPr/>
        <p:txBody>
          <a:bodyPr/>
          <a:lstStyle/>
          <a:p>
            <a:fld id="{DB333E9F-084A-8543-BC6F-0AE70009C29B}" type="slidenum">
              <a:rPr lang="en-US" smtClean="0"/>
              <a:t>28</a:t>
            </a:fld>
            <a:endParaRPr lang="en-US"/>
          </a:p>
        </p:txBody>
      </p:sp>
    </p:spTree>
    <p:extLst>
      <p:ext uri="{BB962C8B-B14F-4D97-AF65-F5344CB8AC3E}">
        <p14:creationId xmlns:p14="http://schemas.microsoft.com/office/powerpoint/2010/main" val="3648570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31</a:t>
            </a:fld>
            <a:endParaRPr lang="en-US"/>
          </a:p>
        </p:txBody>
      </p:sp>
    </p:spTree>
    <p:extLst>
      <p:ext uri="{BB962C8B-B14F-4D97-AF65-F5344CB8AC3E}">
        <p14:creationId xmlns:p14="http://schemas.microsoft.com/office/powerpoint/2010/main" val="3101066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32</a:t>
            </a:fld>
            <a:endParaRPr lang="en-US"/>
          </a:p>
        </p:txBody>
      </p:sp>
    </p:spTree>
    <p:extLst>
      <p:ext uri="{BB962C8B-B14F-4D97-AF65-F5344CB8AC3E}">
        <p14:creationId xmlns:p14="http://schemas.microsoft.com/office/powerpoint/2010/main" val="26455185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33</a:t>
            </a:fld>
            <a:endParaRPr lang="en-US"/>
          </a:p>
        </p:txBody>
      </p:sp>
    </p:spTree>
    <p:extLst>
      <p:ext uri="{BB962C8B-B14F-4D97-AF65-F5344CB8AC3E}">
        <p14:creationId xmlns:p14="http://schemas.microsoft.com/office/powerpoint/2010/main" val="28891044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ACUTE PHYSIOLOGY AND CHRONIC HEALTH EVALUATION</a:t>
            </a:r>
          </a:p>
          <a:p>
            <a:pPr marL="171450" indent="-171450">
              <a:buFontTx/>
              <a:buChar char="-"/>
            </a:pPr>
            <a:endParaRPr lang="en-US" dirty="0"/>
          </a:p>
          <a:p>
            <a:pPr marL="171450" indent="-171450">
              <a:buFontTx/>
              <a:buChar char="-"/>
            </a:pPr>
            <a:r>
              <a:rPr lang="en-US" dirty="0"/>
              <a:t>Predictive models are nothing new in medicine – APACHE, for instance – this is to predict mortality in ICU setting – has been around since the 70s.</a:t>
            </a:r>
          </a:p>
          <a:p>
            <a:pPr marL="171450" indent="-171450">
              <a:buFontTx/>
              <a:buChar char="-"/>
            </a:pPr>
            <a:endParaRPr lang="en-US" dirty="0"/>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p:txBody>
      </p:sp>
      <p:sp>
        <p:nvSpPr>
          <p:cNvPr id="4" name="Slide Number Placeholder 3"/>
          <p:cNvSpPr>
            <a:spLocks noGrp="1"/>
          </p:cNvSpPr>
          <p:nvPr>
            <p:ph type="sldNum" sz="quarter" idx="5"/>
          </p:nvPr>
        </p:nvSpPr>
        <p:spPr/>
        <p:txBody>
          <a:bodyPr/>
          <a:lstStyle/>
          <a:p>
            <a:fld id="{9FCDE58F-843A-8447-AF7F-7BD31329CDC1}" type="slidenum">
              <a:rPr lang="en-US" smtClean="0"/>
              <a:t>34</a:t>
            </a:fld>
            <a:endParaRPr lang="en-US"/>
          </a:p>
        </p:txBody>
      </p:sp>
    </p:spTree>
    <p:extLst>
      <p:ext uri="{BB962C8B-B14F-4D97-AF65-F5344CB8AC3E}">
        <p14:creationId xmlns:p14="http://schemas.microsoft.com/office/powerpoint/2010/main" val="13192535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36</a:t>
            </a:fld>
            <a:endParaRPr lang="en-US"/>
          </a:p>
        </p:txBody>
      </p:sp>
    </p:spTree>
    <p:extLst>
      <p:ext uri="{BB962C8B-B14F-4D97-AF65-F5344CB8AC3E}">
        <p14:creationId xmlns:p14="http://schemas.microsoft.com/office/powerpoint/2010/main" val="826976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37</a:t>
            </a:fld>
            <a:endParaRPr lang="en-US"/>
          </a:p>
        </p:txBody>
      </p:sp>
    </p:spTree>
    <p:extLst>
      <p:ext uri="{BB962C8B-B14F-4D97-AF65-F5344CB8AC3E}">
        <p14:creationId xmlns:p14="http://schemas.microsoft.com/office/powerpoint/2010/main" val="26477687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38</a:t>
            </a:fld>
            <a:endParaRPr lang="en-US"/>
          </a:p>
        </p:txBody>
      </p:sp>
    </p:spTree>
    <p:extLst>
      <p:ext uri="{BB962C8B-B14F-4D97-AF65-F5344CB8AC3E}">
        <p14:creationId xmlns:p14="http://schemas.microsoft.com/office/powerpoint/2010/main" val="1336379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 with what’s happened in medicine so far – this will be half – and they we’ll talk about what to expect</a:t>
            </a:r>
          </a:p>
        </p:txBody>
      </p:sp>
      <p:sp>
        <p:nvSpPr>
          <p:cNvPr id="4" name="Slide Number Placeholder 3"/>
          <p:cNvSpPr>
            <a:spLocks noGrp="1"/>
          </p:cNvSpPr>
          <p:nvPr>
            <p:ph type="sldNum" sz="quarter" idx="5"/>
          </p:nvPr>
        </p:nvSpPr>
        <p:spPr/>
        <p:txBody>
          <a:bodyPr/>
          <a:lstStyle/>
          <a:p>
            <a:fld id="{DB333E9F-084A-8543-BC6F-0AE70009C29B}" type="slidenum">
              <a:rPr lang="en-US" smtClean="0"/>
              <a:t>52</a:t>
            </a:fld>
            <a:endParaRPr lang="en-US"/>
          </a:p>
        </p:txBody>
      </p:sp>
    </p:spTree>
    <p:extLst>
      <p:ext uri="{BB962C8B-B14F-4D97-AF65-F5344CB8AC3E}">
        <p14:creationId xmlns:p14="http://schemas.microsoft.com/office/powerpoint/2010/main" val="3888952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SQuAD</a:t>
            </a:r>
            <a:r>
              <a:rPr lang="en-US" dirty="0"/>
              <a:t> 2.0 developed in 2016</a:t>
            </a:r>
          </a:p>
          <a:p>
            <a:endParaRPr lang="en-US" dirty="0"/>
          </a:p>
          <a:p>
            <a:pPr marL="171450" indent="-171450">
              <a:buFontTx/>
              <a:buChar char="-"/>
            </a:pPr>
            <a:r>
              <a:rPr lang="en-US" dirty="0"/>
              <a:t>Paragraphs of content along with questions about that content</a:t>
            </a:r>
          </a:p>
          <a:p>
            <a:pPr marL="171450" indent="-171450">
              <a:buFontTx/>
              <a:buChar char="-"/>
            </a:pPr>
            <a:r>
              <a:rPr lang="en-US" dirty="0"/>
              <a:t>Here we have paragraph about the immune system along with relevant questions that can be answered. But again, not all of these questions can be answered, and it is important for the system to recognize this.</a:t>
            </a:r>
          </a:p>
          <a:p>
            <a:endParaRPr lang="en-US" dirty="0"/>
          </a:p>
          <a:p>
            <a:r>
              <a:rPr lang="en-US" dirty="0"/>
              <a:t>Exact match. This metric measures the percentage of predictions that match any one of the ground truth answers exactly. </a:t>
            </a:r>
          </a:p>
          <a:p>
            <a:endParaRPr lang="en-US" dirty="0"/>
          </a:p>
          <a:p>
            <a:r>
              <a:rPr lang="en-US" dirty="0"/>
              <a:t>(Macro-averaged) F1 score. This metric measures the average overlap between the prediction and ground truth answer. We treat the prediction and ground truth as bags of tokens, and compute their F1. We take the maximum F1 over all of the ground truth answers for a given question, and then average over all of the questions</a:t>
            </a:r>
          </a:p>
          <a:p>
            <a:endParaRPr lang="en-US" dirty="0"/>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26969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looked like 38 research articles</a:t>
            </a:r>
          </a:p>
          <a:p>
            <a:endParaRPr lang="en-US" dirty="0"/>
          </a:p>
          <a:p>
            <a:r>
              <a:rPr lang="en-US" dirty="0"/>
              <a:t>Very rigorous search…</a:t>
            </a:r>
          </a:p>
          <a:p>
            <a:r>
              <a:rPr lang="en-US" dirty="0"/>
              <a:t>These are papers that mention NLP</a:t>
            </a:r>
          </a:p>
          <a:p>
            <a:pPr marL="171450" indent="-171450">
              <a:buFontTx/>
              <a:buChar char="-"/>
            </a:pPr>
            <a:r>
              <a:rPr lang="en-US" dirty="0"/>
              <a:t>Can see that numbers are going up, expect 2019 to be twice again what we saw in 2018</a:t>
            </a:r>
          </a:p>
          <a:p>
            <a:pPr marL="171450" indent="-171450">
              <a:buFontTx/>
              <a:buChar char="-"/>
            </a:pPr>
            <a:r>
              <a:rPr lang="en-US" dirty="0"/>
              <a:t>But, what you’ll find is that most of these are not NLP in the way David described…</a:t>
            </a:r>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4674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looked like 38 research articles</a:t>
            </a:r>
          </a:p>
          <a:p>
            <a:r>
              <a:rPr lang="en-US" dirty="0"/>
              <a:t>28 are doing NLP – the remaining 10 are talking about NLP in limitations, </a:t>
            </a:r>
            <a:r>
              <a:rPr lang="en-US" dirty="0" err="1"/>
              <a:t>etc</a:t>
            </a:r>
            <a:endParaRPr lang="en-US" dirty="0"/>
          </a:p>
          <a:p>
            <a:endParaRPr lang="en-US" dirty="0"/>
          </a:p>
          <a:p>
            <a:r>
              <a:rPr lang="en-US" dirty="0"/>
              <a:t>Only 1 using neural word embeddings (word2vec)</a:t>
            </a:r>
          </a:p>
          <a:p>
            <a:endParaRPr lang="en-US" dirty="0"/>
          </a:p>
          <a:p>
            <a:r>
              <a:rPr lang="en-US" dirty="0"/>
              <a:t>- The others are using older approaches</a:t>
            </a:r>
          </a:p>
          <a:p>
            <a:endParaRPr lang="en-US" dirty="0"/>
          </a:p>
          <a:p>
            <a:r>
              <a:rPr lang="en-US" dirty="0"/>
              <a:t>There are a number of reasons for this – one is medical jargon -- as you saw, pre-trained word embeddings use a dictionary that associates each word with a vector</a:t>
            </a:r>
          </a:p>
          <a:p>
            <a:endParaRPr lang="en-US" dirty="0"/>
          </a:p>
          <a:p>
            <a:r>
              <a:rPr lang="en-US" dirty="0"/>
              <a:t>In medicine, not all of the relevant words may be present… shorthand and abbreviations are a challenge… and the context may be quite different. Remember that word embeddings are learned based on the context in which they tend to be found. In medicine, this may be quite different</a:t>
            </a:r>
          </a:p>
          <a:p>
            <a:endParaRPr lang="en-US" dirty="0"/>
          </a:p>
          <a:p>
            <a:r>
              <a:rPr lang="en-US" dirty="0"/>
              <a:t>**But more than that, it’s just time.</a:t>
            </a:r>
          </a:p>
          <a:p>
            <a:endParaRPr lang="en-US" dirty="0"/>
          </a:p>
          <a:p>
            <a:r>
              <a:rPr lang="en-US" dirty="0"/>
              <a:t>Instead, we see many ad-hoc, rule-based systems, </a:t>
            </a:r>
            <a:r>
              <a:rPr lang="en-US" dirty="0" err="1"/>
              <a:t>etc</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0554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looked like 38 research articles</a:t>
            </a:r>
          </a:p>
          <a:p>
            <a:endParaRPr lang="en-US" dirty="0"/>
          </a:p>
          <a:p>
            <a:r>
              <a:rPr lang="en-US" dirty="0"/>
              <a:t>** None</a:t>
            </a:r>
            <a:r>
              <a:rPr lang="en-US" baseline="0" dirty="0"/>
              <a:t> are looking directly at patient provider conversations… yet… or assisting with clinical workflow… yet</a:t>
            </a:r>
          </a:p>
          <a:p>
            <a:endParaRPr lang="en-US" baseline="0" dirty="0"/>
          </a:p>
          <a:p>
            <a:r>
              <a:rPr lang="en-US" dirty="0"/>
              <a:t>But the vast majority are simply using NLP to do things like use keywords + ICD-9 codes to refine a computable phenotype</a:t>
            </a:r>
          </a:p>
          <a:p>
            <a:endParaRPr lang="en-US" dirty="0"/>
          </a:p>
          <a:p>
            <a:r>
              <a:rPr lang="en-US" dirty="0"/>
              <a:t>Importantly, these models aren’t (YET) interpreting words in context. And this is where the major opportunity lies… and has facilitated question answering, text generation, </a:t>
            </a:r>
            <a:r>
              <a:rPr lang="en-US" dirty="0" err="1"/>
              <a:t>etc</a:t>
            </a:r>
            <a:endParaRPr lang="en-US" dirty="0"/>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94384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5 min window: long enough to allow an </a:t>
            </a:r>
            <a:r>
              <a:rPr lang="en-US" sz="1200" b="0" i="0" u="none" strike="noStrike" kern="1200" dirty="0" err="1">
                <a:solidFill>
                  <a:schemeClr val="tx1"/>
                </a:solidFill>
                <a:effectLst/>
                <a:latin typeface="+mn-lt"/>
                <a:ea typeface="+mn-ea"/>
                <a:cs typeface="+mn-cs"/>
              </a:rPr>
              <a:t>anaesthesiologist</a:t>
            </a:r>
            <a:r>
              <a:rPr lang="en-US" sz="1200" b="0" i="0" u="none" strike="noStrike" kern="1200" dirty="0">
                <a:solidFill>
                  <a:schemeClr val="tx1"/>
                </a:solidFill>
                <a:effectLst/>
                <a:latin typeface="+mn-lt"/>
                <a:ea typeface="+mn-ea"/>
                <a:cs typeface="+mn-cs"/>
              </a:rPr>
              <a:t> to intervene, but short enough to represent near-term risks that would benefit from immediate attention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is actually what’s used for the anesthesiologist comparison</a:t>
            </a:r>
          </a:p>
          <a:p>
            <a:r>
              <a:rPr lang="en-US" sz="1200" b="0" i="0" u="none" strike="noStrike" kern="1200" dirty="0">
                <a:solidFill>
                  <a:schemeClr val="tx1"/>
                </a:solidFill>
                <a:effectLst/>
                <a:latin typeface="+mn-lt"/>
                <a:ea typeface="+mn-ea"/>
                <a:cs typeface="+mn-cs"/>
              </a:rPr>
              <a:t>Model training was less strict</a:t>
            </a:r>
          </a:p>
        </p:txBody>
      </p:sp>
      <p:sp>
        <p:nvSpPr>
          <p:cNvPr id="4" name="Slide Number Placeholder 3"/>
          <p:cNvSpPr>
            <a:spLocks noGrp="1"/>
          </p:cNvSpPr>
          <p:nvPr>
            <p:ph type="sldNum" sz="quarter" idx="5"/>
          </p:nvPr>
        </p:nvSpPr>
        <p:spPr/>
        <p:txBody>
          <a:bodyPr/>
          <a:lstStyle/>
          <a:p>
            <a:fld id="{4E1930CD-5FC8-974D-BFDA-AF3BF3DDCB0D}" type="slidenum">
              <a:rPr lang="en-US" smtClean="0"/>
              <a:t>56</a:t>
            </a:fld>
            <a:endParaRPr lang="en-US"/>
          </a:p>
        </p:txBody>
      </p:sp>
    </p:spTree>
    <p:extLst>
      <p:ext uri="{BB962C8B-B14F-4D97-AF65-F5344CB8AC3E}">
        <p14:creationId xmlns:p14="http://schemas.microsoft.com/office/powerpoint/2010/main" val="11454775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are not necessarily the most informative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they are the largest portion by the numbers</a:t>
            </a:r>
          </a:p>
        </p:txBody>
      </p:sp>
      <p:sp>
        <p:nvSpPr>
          <p:cNvPr id="4" name="Slide Number Placeholder 3"/>
          <p:cNvSpPr>
            <a:spLocks noGrp="1"/>
          </p:cNvSpPr>
          <p:nvPr>
            <p:ph type="sldNum" sz="quarter" idx="5"/>
          </p:nvPr>
        </p:nvSpPr>
        <p:spPr/>
        <p:txBody>
          <a:bodyPr/>
          <a:lstStyle/>
          <a:p>
            <a:fld id="{4E1930CD-5FC8-974D-BFDA-AF3BF3DDCB0D}" type="slidenum">
              <a:rPr lang="en-US" smtClean="0"/>
              <a:t>57</a:t>
            </a:fld>
            <a:endParaRPr lang="en-US"/>
          </a:p>
        </p:txBody>
      </p:sp>
    </p:spTree>
    <p:extLst>
      <p:ext uri="{BB962C8B-B14F-4D97-AF65-F5344CB8AC3E}">
        <p14:creationId xmlns:p14="http://schemas.microsoft.com/office/powerpoint/2010/main" val="36632883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valence’ – words indicating anger, fear, </a:t>
            </a:r>
            <a:r>
              <a:rPr lang="en-US" dirty="0" err="1"/>
              <a:t>etc</a:t>
            </a:r>
            <a:endParaRPr lang="en-US" dirty="0"/>
          </a:p>
          <a:p>
            <a:r>
              <a:rPr lang="en-US" dirty="0"/>
              <a:t>‘positive valence’ – words conveying happiness, joy, </a:t>
            </a:r>
            <a:r>
              <a:rPr lang="en-US" dirty="0" err="1"/>
              <a:t>etc</a:t>
            </a:r>
            <a:endParaRPr lang="en-US" dirty="0"/>
          </a:p>
          <a:p>
            <a:endParaRPr lang="en-US" dirty="0"/>
          </a:p>
          <a:p>
            <a:r>
              <a:rPr lang="en-US" dirty="0"/>
              <a:t>The point here – it’s a complicated way of identifying</a:t>
            </a:r>
            <a:r>
              <a:rPr lang="en-US" baseline="0" dirty="0"/>
              <a:t> a list of keywords for automated scoring</a:t>
            </a:r>
          </a:p>
          <a:p>
            <a:endParaRPr lang="en-US" baseline="0" dirty="0"/>
          </a:p>
          <a:p>
            <a:pPr marL="228600" indent="-228600">
              <a:buAutoNum type="arabicPeriod"/>
            </a:pPr>
            <a:r>
              <a:rPr lang="en-US" baseline="0" dirty="0"/>
              <a:t>Expert curated terms</a:t>
            </a:r>
          </a:p>
          <a:p>
            <a:pPr marL="228600" indent="-228600">
              <a:buAutoNum type="arabicPeriod"/>
            </a:pPr>
            <a:r>
              <a:rPr lang="en-US" baseline="0" dirty="0"/>
              <a:t>Identify related words using a measure of similarity between vector representations</a:t>
            </a:r>
          </a:p>
          <a:p>
            <a:pPr marL="228600" indent="-228600">
              <a:buAutoNum type="arabicPeriod"/>
            </a:pPr>
            <a:r>
              <a:rPr lang="en-US" baseline="0" dirty="0"/>
              <a:t>Use a logistic regression model to determine which of the larger set of terms are predictive of expert-curated terms in small subsamples of notes (500)</a:t>
            </a:r>
          </a:p>
          <a:p>
            <a:pPr marL="228600" indent="-228600">
              <a:buAutoNum type="arabicPeriod"/>
            </a:pPr>
            <a:r>
              <a:rPr lang="en-US" baseline="0" dirty="0"/>
              <a:t>Then they simply score based on presence or absence of the larger set of terms</a:t>
            </a:r>
          </a:p>
          <a:p>
            <a:pPr marL="228600" indent="-228600">
              <a:buAutoNum type="arabicPeriod"/>
            </a:pPr>
            <a:endParaRPr lang="en-US" baseline="0" dirty="0"/>
          </a:p>
          <a:p>
            <a:pPr marL="0" indent="0">
              <a:buFont typeface="Arial" panose="020B0604020202020204" pitchFamily="34" charset="0"/>
              <a:buNone/>
            </a:pPr>
            <a:r>
              <a:rPr lang="en-US" baseline="0" dirty="0"/>
              <a:t>But again, this isn’t about natural language understanding – key distinction is models that are working on the sentence or document level rather than the word level, and that are operating based not just on individual words, but on words in context</a:t>
            </a:r>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816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valence’ – words indicating anger, fear, </a:t>
            </a:r>
            <a:r>
              <a:rPr lang="en-US" dirty="0" err="1"/>
              <a:t>etc</a:t>
            </a:r>
            <a:endParaRPr lang="en-US" dirty="0"/>
          </a:p>
          <a:p>
            <a:r>
              <a:rPr lang="en-US" dirty="0"/>
              <a:t>‘positive valence’ – words conveying happiness, joy, </a:t>
            </a:r>
            <a:r>
              <a:rPr lang="en-US" dirty="0" err="1"/>
              <a:t>etc</a:t>
            </a:r>
            <a:endParaRPr lang="en-US" dirty="0"/>
          </a:p>
          <a:p>
            <a:endParaRPr lang="en-US" dirty="0"/>
          </a:p>
          <a:p>
            <a:r>
              <a:rPr lang="en-US" dirty="0"/>
              <a:t>The</a:t>
            </a:r>
            <a:r>
              <a:rPr lang="en-US" baseline="0" dirty="0"/>
              <a:t> idea – have an automated method for identifying severity of dimensions of psychopathology</a:t>
            </a:r>
          </a:p>
          <a:p>
            <a:r>
              <a:rPr lang="en-US" baseline="0" dirty="0"/>
              <a:t>Then, use their score to look at descriptive statistics – i.e. admission / discharge trends and changes -- based on different psych dimensions</a:t>
            </a:r>
          </a:p>
          <a:p>
            <a:endParaRPr lang="en-US" baseline="0" dirty="0"/>
          </a:p>
          <a:p>
            <a:r>
              <a:rPr lang="en-US" baseline="0" dirty="0"/>
              <a:t>Able to do this at scale – paper looks at </a:t>
            </a:r>
            <a:r>
              <a:rPr lang="en-US" sz="1199" b="0" i="0" u="none" strike="noStrike" kern="1200" dirty="0">
                <a:solidFill>
                  <a:schemeClr val="tx1"/>
                </a:solidFill>
                <a:effectLst/>
                <a:latin typeface="+mn-lt"/>
                <a:ea typeface="+mn-ea"/>
                <a:cs typeface="+mn-cs"/>
              </a:rPr>
              <a:t>narrative clinical notes from 3619 individuals with 4623 hospital admissions</a:t>
            </a:r>
            <a:endParaRPr lang="en-US" baseline="0" dirty="0"/>
          </a:p>
          <a:p>
            <a:endParaRPr lang="en-US" baseline="0" dirty="0"/>
          </a:p>
          <a:p>
            <a:r>
              <a:rPr lang="en-US" baseline="0" dirty="0"/>
              <a:t>And change in these scores between admission and discharge</a:t>
            </a:r>
            <a:endParaRPr lang="en-US" dirty="0"/>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738EA247-0547-4418-98F2-2164883685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6135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models based on transformer architecture and trained on 8 million webpages</a:t>
            </a:r>
          </a:p>
        </p:txBody>
      </p:sp>
      <p:sp>
        <p:nvSpPr>
          <p:cNvPr id="4" name="Slide Number Placeholder 3"/>
          <p:cNvSpPr>
            <a:spLocks noGrp="1"/>
          </p:cNvSpPr>
          <p:nvPr>
            <p:ph type="sldNum" sz="quarter" idx="5"/>
          </p:nvPr>
        </p:nvSpPr>
        <p:spPr/>
        <p:txBody>
          <a:bodyPr/>
          <a:lstStyle/>
          <a:p>
            <a:fld id="{DB333E9F-084A-8543-BC6F-0AE70009C29B}" type="slidenum">
              <a:rPr lang="en-US" smtClean="0"/>
              <a:t>7</a:t>
            </a:fld>
            <a:endParaRPr lang="en-US"/>
          </a:p>
        </p:txBody>
      </p:sp>
    </p:spTree>
    <p:extLst>
      <p:ext uri="{BB962C8B-B14F-4D97-AF65-F5344CB8AC3E}">
        <p14:creationId xmlns:p14="http://schemas.microsoft.com/office/powerpoint/2010/main" val="3258926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that is to say – promising work has happened and will continue to happen. But NLP has potential to do so much more – think of the amount of work that is done combing through the chart before a visit. We’d like to be able to ask questions to be able to orient us to a patient.</a:t>
            </a:r>
          </a:p>
          <a:p>
            <a:endParaRPr lang="en-US" dirty="0"/>
          </a:p>
          <a:p>
            <a:r>
              <a:rPr lang="en-US" dirty="0"/>
              <a:t>Documentation keeps growing</a:t>
            </a:r>
          </a:p>
          <a:p>
            <a:r>
              <a:rPr lang="en-US" dirty="0"/>
              <a:t>Like to use tools to cut down on the ever-growing documentation burden placed on providers</a:t>
            </a:r>
          </a:p>
        </p:txBody>
      </p:sp>
      <p:sp>
        <p:nvSpPr>
          <p:cNvPr id="4" name="Slide Number Placeholder 3"/>
          <p:cNvSpPr>
            <a:spLocks noGrp="1"/>
          </p:cNvSpPr>
          <p:nvPr>
            <p:ph type="sldNum" sz="quarter" idx="5"/>
          </p:nvPr>
        </p:nvSpPr>
        <p:spPr/>
        <p:txBody>
          <a:bodyPr/>
          <a:lstStyle/>
          <a:p>
            <a:fld id="{DB333E9F-084A-8543-BC6F-0AE70009C29B}" type="slidenum">
              <a:rPr lang="en-US" smtClean="0"/>
              <a:t>8</a:t>
            </a:fld>
            <a:endParaRPr lang="en-US"/>
          </a:p>
        </p:txBody>
      </p:sp>
    </p:spTree>
    <p:extLst>
      <p:ext uri="{BB962C8B-B14F-4D97-AF65-F5344CB8AC3E}">
        <p14:creationId xmlns:p14="http://schemas.microsoft.com/office/powerpoint/2010/main" val="2038465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33" rtl="0" eaLnBrk="1" fontAlgn="auto" latinLnBrk="0" hangingPunct="1">
              <a:lnSpc>
                <a:spcPct val="100000"/>
              </a:lnSpc>
              <a:spcBef>
                <a:spcPts val="0"/>
              </a:spcBef>
              <a:spcAft>
                <a:spcPts val="0"/>
              </a:spcAft>
              <a:buClrTx/>
              <a:buSzTx/>
              <a:buFontTx/>
              <a:buNone/>
              <a:tabLst/>
              <a:defRPr/>
            </a:pPr>
            <a:r>
              <a:rPr lang="en-US" sz="1199" b="0" i="0" u="none" strike="noStrike" kern="1200" dirty="0" err="1">
                <a:solidFill>
                  <a:schemeClr val="tx1"/>
                </a:solidFill>
                <a:effectLst/>
                <a:latin typeface="+mn-lt"/>
                <a:ea typeface="+mn-ea"/>
                <a:cs typeface="+mn-cs"/>
              </a:rPr>
              <a:t>vur</a:t>
            </a:r>
            <a:r>
              <a:rPr lang="en-US" sz="1199" b="0" i="0" u="none" strike="noStrike" kern="1200" dirty="0">
                <a:solidFill>
                  <a:schemeClr val="tx1"/>
                </a:solidFill>
                <a:effectLst/>
                <a:latin typeface="+mn-lt"/>
                <a:ea typeface="+mn-ea"/>
                <a:cs typeface="+mn-cs"/>
              </a:rPr>
              <a:t> geez with a hard ‘g’, </a:t>
            </a:r>
            <a:r>
              <a:rPr lang="en-US" dirty="0"/>
              <a:t>Chair of internal medicine at Stanford</a:t>
            </a:r>
          </a:p>
          <a:p>
            <a:pPr marL="0" marR="0" lvl="0" indent="0" algn="l" defTabSz="914333" rtl="0" eaLnBrk="1" fontAlgn="auto" latinLnBrk="0" hangingPunct="1">
              <a:lnSpc>
                <a:spcPct val="100000"/>
              </a:lnSpc>
              <a:spcBef>
                <a:spcPts val="0"/>
              </a:spcBef>
              <a:spcAft>
                <a:spcPts val="0"/>
              </a:spcAft>
              <a:buClrTx/>
              <a:buSzTx/>
              <a:buFontTx/>
              <a:buNone/>
              <a:tabLst/>
              <a:defRPr/>
            </a:pPr>
            <a:r>
              <a:rPr lang="en-US" dirty="0"/>
              <a:t>Came to speak at the machine learning for healthcare conference last year about the role of machine learning in clinical practice</a:t>
            </a:r>
            <a:endParaRPr lang="en-US" sz="1199" b="0" i="0" u="none" strike="noStrike" kern="1200" dirty="0">
              <a:solidFill>
                <a:schemeClr val="tx1"/>
              </a:solidFill>
              <a:effectLst/>
              <a:latin typeface="+mn-lt"/>
              <a:ea typeface="+mn-ea"/>
              <a:cs typeface="+mn-cs"/>
            </a:endParaRPr>
          </a:p>
          <a:p>
            <a:endParaRPr lang="en-US" sz="1199" b="0" i="0" u="none" strike="noStrike" kern="1200" dirty="0">
              <a:solidFill>
                <a:schemeClr val="tx1"/>
              </a:solidFill>
              <a:effectLst/>
              <a:latin typeface="+mn-lt"/>
              <a:ea typeface="+mn-ea"/>
              <a:cs typeface="+mn-cs"/>
            </a:endParaRPr>
          </a:p>
          <a:p>
            <a:r>
              <a:rPr lang="en-US" sz="1199" b="0" i="0" u="none" strike="noStrike" kern="1200" dirty="0" err="1">
                <a:solidFill>
                  <a:schemeClr val="tx1"/>
                </a:solidFill>
                <a:effectLst/>
                <a:latin typeface="+mn-lt"/>
                <a:ea typeface="+mn-ea"/>
                <a:cs typeface="+mn-cs"/>
              </a:rPr>
              <a:t>Fildes</a:t>
            </a:r>
            <a:r>
              <a:rPr lang="en-US" sz="1199" b="0" i="0" u="none" strike="noStrike" kern="1200" dirty="0">
                <a:solidFill>
                  <a:schemeClr val="tx1"/>
                </a:solidFill>
                <a:effectLst/>
                <a:latin typeface="+mn-lt"/>
                <a:ea typeface="+mn-ea"/>
                <a:cs typeface="+mn-cs"/>
              </a:rPr>
              <a:t> lost his first child, his one-year-old son, Philip, from </a:t>
            </a:r>
            <a:r>
              <a:rPr lang="en-US" sz="1199" b="0" i="0" u="none" strike="noStrike" kern="1200" dirty="0">
                <a:solidFill>
                  <a:schemeClr val="tx1"/>
                </a:solidFill>
                <a:effectLst/>
                <a:latin typeface="+mn-lt"/>
                <a:ea typeface="+mn-ea"/>
                <a:cs typeface="+mn-cs"/>
                <a:hlinkClick r:id="rId3" tooltip="Typhoid fever"/>
              </a:rPr>
              <a:t>typhoid fever</a:t>
            </a:r>
            <a:r>
              <a:rPr lang="en-US" sz="1199" b="0" i="0" u="none" strike="noStrike" kern="1200" dirty="0">
                <a:solidFill>
                  <a:schemeClr val="tx1"/>
                </a:solidFill>
                <a:effectLst/>
                <a:latin typeface="+mn-lt"/>
                <a:ea typeface="+mn-ea"/>
                <a:cs typeface="+mn-cs"/>
              </a:rPr>
              <a:t> on Christmas morning, 1877, and recalled the doctor attending to him compassionately</a:t>
            </a:r>
            <a:endParaRPr lang="en-US" dirty="0"/>
          </a:p>
          <a:p>
            <a:endParaRPr lang="en-US" dirty="0"/>
          </a:p>
          <a:p>
            <a:r>
              <a:rPr lang="en-US" dirty="0"/>
              <a:t>Spoke more eloquently – but the idea is that there was once an intimate relationship between doctor and patient</a:t>
            </a:r>
          </a:p>
          <a:p>
            <a:r>
              <a:rPr lang="en-US" dirty="0"/>
              <a:t>That relationship has been interrupted – reasons are complicated, but technology is one of them</a:t>
            </a:r>
          </a:p>
          <a:p>
            <a:endParaRPr lang="en-US" dirty="0"/>
          </a:p>
          <a:p>
            <a:r>
              <a:rPr lang="en-US" dirty="0"/>
              <a:t>If Sir Luke </a:t>
            </a:r>
            <a:r>
              <a:rPr lang="en-US" dirty="0" err="1"/>
              <a:t>Fildes</a:t>
            </a:r>
            <a:r>
              <a:rPr lang="en-US" dirty="0"/>
              <a:t> had drawn in 2018, it would look like…</a:t>
            </a:r>
          </a:p>
        </p:txBody>
      </p:sp>
      <p:sp>
        <p:nvSpPr>
          <p:cNvPr id="4" name="Slide Number Placeholder 3"/>
          <p:cNvSpPr>
            <a:spLocks noGrp="1"/>
          </p:cNvSpPr>
          <p:nvPr>
            <p:ph type="sldNum" sz="quarter" idx="5"/>
          </p:nvPr>
        </p:nvSpPr>
        <p:spPr/>
        <p:txBody>
          <a:bodyPr/>
          <a:lstStyle/>
          <a:p>
            <a:fld id="{DB333E9F-084A-8543-BC6F-0AE70009C29B}" type="slidenum">
              <a:rPr lang="en-US" smtClean="0"/>
              <a:t>10</a:t>
            </a:fld>
            <a:endParaRPr lang="en-US"/>
          </a:p>
        </p:txBody>
      </p:sp>
    </p:spTree>
    <p:extLst>
      <p:ext uri="{BB962C8B-B14F-4D97-AF65-F5344CB8AC3E}">
        <p14:creationId xmlns:p14="http://schemas.microsoft.com/office/powerpoint/2010/main" val="3096610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exaggeration, but one based in truth</a:t>
            </a:r>
          </a:p>
          <a:p>
            <a:endParaRPr lang="en-US" dirty="0"/>
          </a:p>
          <a:p>
            <a:r>
              <a:rPr lang="en-US" dirty="0"/>
              <a:t>Why EHR?</a:t>
            </a:r>
          </a:p>
          <a:p>
            <a:r>
              <a:rPr lang="en-US" dirty="0"/>
              <a:t>– documentation trail</a:t>
            </a:r>
          </a:p>
          <a:p>
            <a:r>
              <a:rPr lang="en-US" dirty="0"/>
              <a:t>-- structured, standardized data</a:t>
            </a:r>
          </a:p>
          <a:p>
            <a:endParaRPr lang="en-US" dirty="0"/>
          </a:p>
          <a:p>
            <a:pPr marL="228600" indent="-228600">
              <a:buAutoNum type="arabicParenR"/>
            </a:pPr>
            <a:r>
              <a:rPr lang="en-US" dirty="0"/>
              <a:t>Less time for patient provider interaction</a:t>
            </a:r>
          </a:p>
          <a:p>
            <a:pPr marL="228600" indent="-228600">
              <a:buAutoNum type="arabicParenR"/>
            </a:pPr>
            <a:r>
              <a:rPr lang="en-US" dirty="0"/>
              <a:t>Conflict narrative structure and standardization</a:t>
            </a:r>
          </a:p>
        </p:txBody>
      </p:sp>
      <p:sp>
        <p:nvSpPr>
          <p:cNvPr id="4" name="Slide Number Placeholder 3"/>
          <p:cNvSpPr>
            <a:spLocks noGrp="1"/>
          </p:cNvSpPr>
          <p:nvPr>
            <p:ph type="sldNum" sz="quarter" idx="5"/>
          </p:nvPr>
        </p:nvSpPr>
        <p:spPr/>
        <p:txBody>
          <a:bodyPr/>
          <a:lstStyle/>
          <a:p>
            <a:fld id="{DB333E9F-084A-8543-BC6F-0AE70009C29B}" type="slidenum">
              <a:rPr lang="en-US" smtClean="0"/>
              <a:t>11</a:t>
            </a:fld>
            <a:endParaRPr lang="en-US"/>
          </a:p>
        </p:txBody>
      </p:sp>
    </p:spTree>
    <p:extLst>
      <p:ext uri="{BB962C8B-B14F-4D97-AF65-F5344CB8AC3E}">
        <p14:creationId xmlns:p14="http://schemas.microsoft.com/office/powerpoint/2010/main" val="195455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Device in the background to transcribe, remember, and structure to meet the needs of all these peripheral parties – so that what’s happening in the room can be focused on the patient and provider</a:t>
            </a:r>
          </a:p>
          <a:p>
            <a:endParaRPr lang="en-US" dirty="0"/>
          </a:p>
          <a:p>
            <a:r>
              <a:rPr lang="en-US" dirty="0"/>
              <a:t>Two parts – </a:t>
            </a:r>
          </a:p>
          <a:p>
            <a:r>
              <a:rPr lang="en-US" dirty="0"/>
              <a:t>Voice to words (speech processing)</a:t>
            </a:r>
          </a:p>
          <a:p>
            <a:r>
              <a:rPr lang="en-US" dirty="0"/>
              <a:t>and then words to meaning / understanding (NLP)</a:t>
            </a:r>
          </a:p>
        </p:txBody>
      </p:sp>
      <p:sp>
        <p:nvSpPr>
          <p:cNvPr id="4" name="Slide Number Placeholder 3"/>
          <p:cNvSpPr>
            <a:spLocks noGrp="1"/>
          </p:cNvSpPr>
          <p:nvPr>
            <p:ph type="sldNum" sz="quarter" idx="5"/>
          </p:nvPr>
        </p:nvSpPr>
        <p:spPr/>
        <p:txBody>
          <a:bodyPr/>
          <a:lstStyle/>
          <a:p>
            <a:fld id="{DB333E9F-084A-8543-BC6F-0AE70009C29B}" type="slidenum">
              <a:rPr lang="en-US" smtClean="0"/>
              <a:t>12</a:t>
            </a:fld>
            <a:endParaRPr lang="en-US"/>
          </a:p>
        </p:txBody>
      </p:sp>
    </p:spTree>
    <p:extLst>
      <p:ext uri="{BB962C8B-B14F-4D97-AF65-F5344CB8AC3E}">
        <p14:creationId xmlns:p14="http://schemas.microsoft.com/office/powerpoint/2010/main" val="1327631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all know speech processing is solved because we have it on our phones and in radiology (i.e. Dragon)</a:t>
            </a:r>
          </a:p>
          <a:p>
            <a:r>
              <a:rPr lang="en-US" dirty="0"/>
              <a:t>Know that when you talk to Alexa, the challenge isn’t whether she understands your words correctly, but understanding what you mean</a:t>
            </a:r>
          </a:p>
          <a:p>
            <a:endParaRPr lang="en-US" dirty="0"/>
          </a:p>
          <a:p>
            <a:r>
              <a:rPr lang="en-US" dirty="0"/>
              <a:t>Current work in compact models: RNN-T architecture</a:t>
            </a:r>
          </a:p>
          <a:p>
            <a:r>
              <a:rPr lang="en-US" dirty="0"/>
              <a:t>Speak</a:t>
            </a:r>
            <a:r>
              <a:rPr lang="en-US" baseline="0" dirty="0"/>
              <a:t> a little on speech processing – </a:t>
            </a:r>
          </a:p>
          <a:p>
            <a:r>
              <a:rPr lang="en-US" baseline="0" dirty="0"/>
              <a:t>End to end and state space architectures</a:t>
            </a:r>
          </a:p>
          <a:p>
            <a:r>
              <a:rPr lang="en-US" baseline="0" dirty="0"/>
              <a:t>Point out that deep learning also found here – end to end models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795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7/9/20</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4157797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7/9/20</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1283903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7/9/20</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1259253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7/9/20</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425216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7/9/20</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114908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7/9/20</a:t>
            </a:fld>
            <a:endParaRPr lang="en-US" sz="2400">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1727533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7/9/20</a:t>
            </a:fld>
            <a:endParaRPr lang="en-US" sz="2400">
              <a:solidFill>
                <a:prstClr val="black"/>
              </a:solidFill>
            </a:endParaRPr>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428787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7/9/20</a:t>
            </a:fld>
            <a:endParaRPr lang="en-US" sz="2400">
              <a:solidFill>
                <a:prstClr val="black"/>
              </a:solidFill>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2250195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7/9/20</a:t>
            </a:fld>
            <a:endParaRPr lang="en-US" sz="2400">
              <a:solidFill>
                <a:prstClr val="black"/>
              </a:solidFill>
            </a:endParaRPr>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1466964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7/9/20</a:t>
            </a:fld>
            <a:endParaRPr lang="en-US" sz="2400">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2161153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7/9/20</a:t>
            </a:fld>
            <a:endParaRPr lang="en-US" sz="2400">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4242117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Duke Title Slide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88826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585" rtl="0" eaLnBrk="1" latinLnBrk="0" hangingPunct="1">
        <a:spcBef>
          <a:spcPct val="0"/>
        </a:spcBef>
        <a:buNone/>
        <a:defRPr sz="5867" kern="1200">
          <a:solidFill>
            <a:srgbClr val="001A57"/>
          </a:solidFill>
          <a:latin typeface="Helvetica"/>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bg1">
              <a:lumMod val="50000"/>
            </a:schemeClr>
          </a:solidFill>
          <a:latin typeface="Helvetica Neue"/>
          <a:ea typeface="+mn-ea"/>
          <a:cs typeface="+mn-cs"/>
        </a:defRPr>
      </a:lvl1pPr>
      <a:lvl2pPr marL="990575" indent="-380990" algn="l" defTabSz="609585" rtl="0" eaLnBrk="1" latinLnBrk="0" hangingPunct="1">
        <a:spcBef>
          <a:spcPct val="20000"/>
        </a:spcBef>
        <a:buFont typeface="Arial"/>
        <a:buChar char="–"/>
        <a:defRPr sz="3733" kern="1200">
          <a:solidFill>
            <a:schemeClr val="bg1">
              <a:lumMod val="50000"/>
            </a:schemeClr>
          </a:solidFill>
          <a:latin typeface="Helvetica Neue"/>
          <a:ea typeface="+mn-ea"/>
          <a:cs typeface="+mn-cs"/>
        </a:defRPr>
      </a:lvl2pPr>
      <a:lvl3pPr marL="1523962" indent="-304792" algn="l" defTabSz="609585" rtl="0" eaLnBrk="1" latinLnBrk="0" hangingPunct="1">
        <a:spcBef>
          <a:spcPct val="20000"/>
        </a:spcBef>
        <a:buFont typeface="Arial"/>
        <a:buChar char="•"/>
        <a:defRPr sz="3200" kern="1200">
          <a:solidFill>
            <a:schemeClr val="bg1">
              <a:lumMod val="50000"/>
            </a:schemeClr>
          </a:solidFill>
          <a:latin typeface="Helvetica Neue"/>
          <a:ea typeface="+mn-ea"/>
          <a:cs typeface="+mn-cs"/>
        </a:defRPr>
      </a:lvl3pPr>
      <a:lvl4pPr marL="2133547" indent="-304792" algn="l" defTabSz="609585" rtl="0" eaLnBrk="1" latinLnBrk="0" hangingPunct="1">
        <a:spcBef>
          <a:spcPct val="20000"/>
        </a:spcBef>
        <a:buFont typeface="Arial"/>
        <a:buChar char="–"/>
        <a:defRPr sz="2667" kern="1200">
          <a:solidFill>
            <a:schemeClr val="bg1">
              <a:lumMod val="50000"/>
            </a:schemeClr>
          </a:solidFill>
          <a:latin typeface="Helvetica Neue"/>
          <a:ea typeface="+mn-ea"/>
          <a:cs typeface="+mn-cs"/>
        </a:defRPr>
      </a:lvl4pPr>
      <a:lvl5pPr marL="2743131" indent="-304792" algn="l" defTabSz="609585" rtl="0" eaLnBrk="1" latinLnBrk="0" hangingPunct="1">
        <a:spcBef>
          <a:spcPct val="20000"/>
        </a:spcBef>
        <a:buFont typeface="Arial"/>
        <a:buChar char="»"/>
        <a:defRPr sz="2667" kern="1200">
          <a:solidFill>
            <a:schemeClr val="bg1">
              <a:lumMod val="50000"/>
            </a:schemeClr>
          </a:solidFill>
          <a:latin typeface="Helvetica Neue"/>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2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20.png"/></Relationships>
</file>

<file path=ppt/slides/_rels/slide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20.emf"/></Relationships>
</file>

<file path=ppt/slides/_rels/slide2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2"/>
            <a:ext cx="10363200" cy="3189721"/>
          </a:xfrm>
        </p:spPr>
        <p:txBody>
          <a:bodyPr>
            <a:normAutofit/>
          </a:bodyPr>
          <a:lstStyle/>
          <a:p>
            <a:pPr>
              <a:spcAft>
                <a:spcPts val="1200"/>
              </a:spcAft>
            </a:pPr>
            <a:r>
              <a:rPr lang="en-US" dirty="0"/>
              <a:t>Intro to NLP in Medicine:</a:t>
            </a:r>
            <a:br>
              <a:rPr lang="en-US" dirty="0"/>
            </a:br>
            <a:r>
              <a:rPr lang="en-US" dirty="0"/>
              <a:t>Bag of Words Models</a:t>
            </a:r>
            <a:br>
              <a:rPr lang="en-US" dirty="0"/>
            </a:br>
            <a:br>
              <a:rPr lang="en-US" sz="3600" dirty="0"/>
            </a:br>
            <a:r>
              <a:rPr lang="en-US" sz="3600" dirty="0"/>
              <a:t>July 10, 2020</a:t>
            </a:r>
            <a:endParaRPr lang="en-US" sz="4800" dirty="0"/>
          </a:p>
        </p:txBody>
      </p:sp>
      <p:sp>
        <p:nvSpPr>
          <p:cNvPr id="3" name="Subtitle 2"/>
          <p:cNvSpPr>
            <a:spLocks noGrp="1"/>
          </p:cNvSpPr>
          <p:nvPr>
            <p:ph type="subTitle" idx="1"/>
          </p:nvPr>
        </p:nvSpPr>
        <p:spPr>
          <a:xfrm>
            <a:off x="3027219" y="4276881"/>
            <a:ext cx="6137564" cy="1655763"/>
          </a:xfrm>
        </p:spPr>
        <p:txBody>
          <a:bodyPr>
            <a:normAutofit lnSpcReduction="10000"/>
          </a:bodyPr>
          <a:lstStyle/>
          <a:p>
            <a:r>
              <a:rPr lang="en-US" sz="2400" dirty="0"/>
              <a:t>Applied Data Science</a:t>
            </a:r>
          </a:p>
          <a:p>
            <a:r>
              <a:rPr lang="en-US" sz="2400" dirty="0" err="1"/>
              <a:t>MMCi</a:t>
            </a:r>
            <a:r>
              <a:rPr lang="en-US" sz="2400" dirty="0"/>
              <a:t> Term 4</a:t>
            </a:r>
          </a:p>
          <a:p>
            <a:endParaRPr lang="en-US" sz="2400" dirty="0"/>
          </a:p>
          <a:p>
            <a:r>
              <a:rPr lang="en-US" sz="2400" dirty="0"/>
              <a:t>Matthew Engelhard</a:t>
            </a:r>
          </a:p>
        </p:txBody>
      </p:sp>
    </p:spTree>
    <p:extLst>
      <p:ext uri="{BB962C8B-B14F-4D97-AF65-F5344CB8AC3E}">
        <p14:creationId xmlns:p14="http://schemas.microsoft.com/office/powerpoint/2010/main" val="1796833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5F0241-3BEC-AE41-9431-47A127590100}"/>
              </a:ext>
            </a:extLst>
          </p:cNvPr>
          <p:cNvPicPr>
            <a:picLocks noChangeAspect="1"/>
          </p:cNvPicPr>
          <p:nvPr/>
        </p:nvPicPr>
        <p:blipFill>
          <a:blip r:embed="rId3"/>
          <a:stretch>
            <a:fillRect/>
          </a:stretch>
        </p:blipFill>
        <p:spPr>
          <a:xfrm>
            <a:off x="1" y="0"/>
            <a:ext cx="9416860" cy="6449568"/>
          </a:xfrm>
          <a:prstGeom prst="rect">
            <a:avLst/>
          </a:prstGeom>
        </p:spPr>
      </p:pic>
      <p:sp>
        <p:nvSpPr>
          <p:cNvPr id="5" name="Rectangle 4">
            <a:extLst>
              <a:ext uri="{FF2B5EF4-FFF2-40B4-BE49-F238E27FC236}">
                <a16:creationId xmlns:a16="http://schemas.microsoft.com/office/drawing/2014/main" id="{D369CB44-9999-5343-B666-543D2922C227}"/>
              </a:ext>
            </a:extLst>
          </p:cNvPr>
          <p:cNvSpPr/>
          <p:nvPr/>
        </p:nvSpPr>
        <p:spPr>
          <a:xfrm>
            <a:off x="9741410" y="0"/>
            <a:ext cx="2243327" cy="6340197"/>
          </a:xfrm>
          <a:prstGeom prst="rect">
            <a:avLst/>
          </a:prstGeom>
        </p:spPr>
        <p:txBody>
          <a:bodyPr wrap="square">
            <a:spAutoFit/>
          </a:bodyPr>
          <a:lstStyle/>
          <a:p>
            <a:pPr defTabSz="609539">
              <a:defRPr/>
            </a:pPr>
            <a:endParaRPr lang="en-US" sz="3200" b="1" dirty="0">
              <a:solidFill>
                <a:prstClr val="black"/>
              </a:solidFill>
              <a:latin typeface="Calibri"/>
            </a:endParaRPr>
          </a:p>
          <a:p>
            <a:pPr defTabSz="609539">
              <a:defRPr/>
            </a:pPr>
            <a:endParaRPr lang="en-US" sz="3200" b="1" dirty="0">
              <a:solidFill>
                <a:prstClr val="black"/>
              </a:solidFill>
              <a:latin typeface="Calibri"/>
            </a:endParaRPr>
          </a:p>
          <a:p>
            <a:pPr defTabSz="609539">
              <a:defRPr/>
            </a:pPr>
            <a:r>
              <a:rPr lang="en-US" sz="3200" b="1" dirty="0">
                <a:solidFill>
                  <a:prstClr val="black"/>
                </a:solidFill>
                <a:latin typeface="Calibri"/>
              </a:rPr>
              <a:t>The Doctor </a:t>
            </a:r>
          </a:p>
          <a:p>
            <a:pPr defTabSz="609539">
              <a:defRPr/>
            </a:pPr>
            <a:r>
              <a:rPr lang="en-US" sz="2000" dirty="0">
                <a:solidFill>
                  <a:prstClr val="black"/>
                </a:solidFill>
                <a:latin typeface="Calibri"/>
              </a:rPr>
              <a:t>(Luke </a:t>
            </a:r>
            <a:r>
              <a:rPr lang="en-US" sz="2000" dirty="0" err="1">
                <a:solidFill>
                  <a:prstClr val="black"/>
                </a:solidFill>
                <a:latin typeface="Calibri"/>
              </a:rPr>
              <a:t>Fildes</a:t>
            </a:r>
            <a:r>
              <a:rPr lang="en-US" sz="2000" dirty="0">
                <a:solidFill>
                  <a:prstClr val="black"/>
                </a:solidFill>
                <a:latin typeface="Calibri"/>
              </a:rPr>
              <a:t>, 1891)</a:t>
            </a:r>
          </a:p>
          <a:p>
            <a:pPr defTabSz="609539">
              <a:defRPr/>
            </a:pPr>
            <a:endParaRPr lang="en-US" sz="2000" dirty="0">
              <a:solidFill>
                <a:prstClr val="black"/>
              </a:solidFill>
              <a:latin typeface="Calibri"/>
            </a:endParaRPr>
          </a:p>
          <a:p>
            <a:pPr defTabSz="609539">
              <a:defRPr/>
            </a:pPr>
            <a:endParaRPr lang="en-US" sz="2000" dirty="0">
              <a:solidFill>
                <a:prstClr val="black"/>
              </a:solidFill>
              <a:latin typeface="Calibri"/>
            </a:endParaRPr>
          </a:p>
          <a:p>
            <a:pPr defTabSz="609539">
              <a:defRPr/>
            </a:pPr>
            <a:endParaRPr lang="en-US" sz="2000" dirty="0">
              <a:solidFill>
                <a:prstClr val="black"/>
              </a:solidFill>
              <a:latin typeface="Calibri"/>
            </a:endParaRPr>
          </a:p>
          <a:p>
            <a:pPr defTabSz="609539">
              <a:defRPr/>
            </a:pPr>
            <a:endParaRPr lang="en-US" sz="2000" dirty="0">
              <a:solidFill>
                <a:prstClr val="black"/>
              </a:solidFill>
              <a:latin typeface="Calibri"/>
            </a:endParaRPr>
          </a:p>
          <a:p>
            <a:pPr defTabSz="609539">
              <a:defRPr/>
            </a:pPr>
            <a:endParaRPr lang="en-US" sz="2000" dirty="0">
              <a:solidFill>
                <a:prstClr val="black"/>
              </a:solidFill>
              <a:latin typeface="Calibri"/>
            </a:endParaRPr>
          </a:p>
          <a:p>
            <a:pPr defTabSz="609539">
              <a:defRPr/>
            </a:pPr>
            <a:endParaRPr lang="en-US" sz="2000" dirty="0">
              <a:solidFill>
                <a:prstClr val="black"/>
              </a:solidFill>
              <a:latin typeface="Calibri"/>
            </a:endParaRPr>
          </a:p>
          <a:p>
            <a:pPr defTabSz="609539">
              <a:defRPr/>
            </a:pPr>
            <a:endParaRPr lang="en-US" sz="2000" dirty="0">
              <a:solidFill>
                <a:prstClr val="black"/>
              </a:solidFill>
              <a:latin typeface="Calibri"/>
            </a:endParaRPr>
          </a:p>
          <a:p>
            <a:pPr defTabSz="609539">
              <a:defRPr/>
            </a:pPr>
            <a:endParaRPr lang="en-US" sz="2000" dirty="0">
              <a:solidFill>
                <a:prstClr val="black"/>
              </a:solidFill>
              <a:latin typeface="Calibri"/>
            </a:endParaRPr>
          </a:p>
          <a:p>
            <a:pPr defTabSz="609539">
              <a:defRPr/>
            </a:pPr>
            <a:endParaRPr lang="en-US" sz="2000" dirty="0">
              <a:solidFill>
                <a:prstClr val="black"/>
              </a:solidFill>
              <a:latin typeface="Calibri"/>
            </a:endParaRPr>
          </a:p>
          <a:p>
            <a:pPr defTabSz="609539">
              <a:defRPr/>
            </a:pPr>
            <a:endParaRPr lang="en-US" sz="2000" dirty="0">
              <a:solidFill>
                <a:prstClr val="black"/>
              </a:solidFill>
              <a:latin typeface="Calibri"/>
            </a:endParaRPr>
          </a:p>
          <a:p>
            <a:pPr defTabSz="609539">
              <a:defRPr/>
            </a:pPr>
            <a:r>
              <a:rPr lang="en-US" dirty="0">
                <a:solidFill>
                  <a:prstClr val="black"/>
                </a:solidFill>
                <a:latin typeface="Calibri"/>
              </a:rPr>
              <a:t>Inspired by MLHC keynote by</a:t>
            </a:r>
          </a:p>
          <a:p>
            <a:pPr defTabSz="609539">
              <a:defRPr/>
            </a:pPr>
            <a:r>
              <a:rPr lang="en-US" dirty="0">
                <a:solidFill>
                  <a:prstClr val="black"/>
                </a:solidFill>
                <a:latin typeface="Calibri"/>
              </a:rPr>
              <a:t>Abraham </a:t>
            </a:r>
            <a:r>
              <a:rPr lang="en-US" dirty="0" err="1">
                <a:solidFill>
                  <a:prstClr val="black"/>
                </a:solidFill>
                <a:latin typeface="Calibri"/>
              </a:rPr>
              <a:t>Verghese</a:t>
            </a:r>
            <a:r>
              <a:rPr lang="en-US" dirty="0">
                <a:solidFill>
                  <a:prstClr val="black"/>
                </a:solidFill>
                <a:latin typeface="Calibri"/>
              </a:rPr>
              <a:t>, MD, MACP, Stanford University</a:t>
            </a:r>
          </a:p>
        </p:txBody>
      </p:sp>
    </p:spTree>
    <p:extLst>
      <p:ext uri="{BB962C8B-B14F-4D97-AF65-F5344CB8AC3E}">
        <p14:creationId xmlns:p14="http://schemas.microsoft.com/office/powerpoint/2010/main" val="1804861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1AAF32-1C2F-DE42-94B8-880CDAF73D14}"/>
              </a:ext>
            </a:extLst>
          </p:cNvPr>
          <p:cNvPicPr>
            <a:picLocks noChangeAspect="1"/>
          </p:cNvPicPr>
          <p:nvPr/>
        </p:nvPicPr>
        <p:blipFill rotWithShape="1">
          <a:blip r:embed="rId3"/>
          <a:srcRect l="11961" r="29260"/>
          <a:stretch/>
        </p:blipFill>
        <p:spPr>
          <a:xfrm>
            <a:off x="3901440" y="0"/>
            <a:ext cx="5535168" cy="6449568"/>
          </a:xfrm>
          <a:prstGeom prst="rect">
            <a:avLst/>
          </a:prstGeom>
        </p:spPr>
      </p:pic>
      <p:sp>
        <p:nvSpPr>
          <p:cNvPr id="9" name="Rectangle 8">
            <a:extLst>
              <a:ext uri="{FF2B5EF4-FFF2-40B4-BE49-F238E27FC236}">
                <a16:creationId xmlns:a16="http://schemas.microsoft.com/office/drawing/2014/main" id="{2D221CF4-8AA6-0942-A9E0-18F900549B13}"/>
              </a:ext>
            </a:extLst>
          </p:cNvPr>
          <p:cNvSpPr/>
          <p:nvPr/>
        </p:nvSpPr>
        <p:spPr>
          <a:xfrm>
            <a:off x="3681984" y="1865377"/>
            <a:ext cx="2926080" cy="4049015"/>
          </a:xfrm>
          <a:prstGeom prst="rect">
            <a:avLst/>
          </a:prstGeom>
          <a:solidFill>
            <a:srgbClr val="32282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09539">
              <a:defRPr/>
            </a:pPr>
            <a:endParaRPr lang="en-US">
              <a:solidFill>
                <a:prstClr val="white"/>
              </a:solidFill>
              <a:latin typeface="Calibri"/>
            </a:endParaRPr>
          </a:p>
        </p:txBody>
      </p:sp>
      <p:pic>
        <p:nvPicPr>
          <p:cNvPr id="8" name="Picture 7">
            <a:extLst>
              <a:ext uri="{FF2B5EF4-FFF2-40B4-BE49-F238E27FC236}">
                <a16:creationId xmlns:a16="http://schemas.microsoft.com/office/drawing/2014/main" id="{1701E2AD-40D0-4B40-BAE5-94A9B692190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57" b="100000" l="10000" r="94000">
                        <a14:foregroundMark x1="44000" y1="32775" x2="44000" y2="32775"/>
                        <a14:foregroundMark x1="34667" y1="33014" x2="34667" y2="33014"/>
                        <a14:foregroundMark x1="70000" y1="83493" x2="70000" y2="83493"/>
                        <a14:backgroundMark x1="40333" y1="91866" x2="40333" y2="91866"/>
                      </a14:backgroundRemoval>
                    </a14:imgEffect>
                  </a14:imgLayer>
                </a14:imgProps>
              </a:ext>
            </a:extLst>
          </a:blip>
          <a:stretch>
            <a:fillRect/>
          </a:stretch>
        </p:blipFill>
        <p:spPr>
          <a:xfrm>
            <a:off x="3744531" y="1938529"/>
            <a:ext cx="2800988" cy="3902711"/>
          </a:xfrm>
          <a:prstGeom prst="rect">
            <a:avLst/>
          </a:prstGeom>
        </p:spPr>
      </p:pic>
      <p:sp>
        <p:nvSpPr>
          <p:cNvPr id="5" name="Rectangle 4">
            <a:extLst>
              <a:ext uri="{FF2B5EF4-FFF2-40B4-BE49-F238E27FC236}">
                <a16:creationId xmlns:a16="http://schemas.microsoft.com/office/drawing/2014/main" id="{D369CB44-9999-5343-B666-543D2922C227}"/>
              </a:ext>
            </a:extLst>
          </p:cNvPr>
          <p:cNvSpPr/>
          <p:nvPr/>
        </p:nvSpPr>
        <p:spPr>
          <a:xfrm>
            <a:off x="9741410" y="0"/>
            <a:ext cx="2243327" cy="6340197"/>
          </a:xfrm>
          <a:prstGeom prst="rect">
            <a:avLst/>
          </a:prstGeom>
        </p:spPr>
        <p:txBody>
          <a:bodyPr wrap="square">
            <a:spAutoFit/>
          </a:bodyPr>
          <a:lstStyle/>
          <a:p>
            <a:pPr defTabSz="609539">
              <a:defRPr/>
            </a:pPr>
            <a:endParaRPr lang="en-US" sz="3200" b="1" dirty="0">
              <a:solidFill>
                <a:prstClr val="black"/>
              </a:solidFill>
              <a:latin typeface="Calibri"/>
            </a:endParaRPr>
          </a:p>
          <a:p>
            <a:pPr defTabSz="609539">
              <a:defRPr/>
            </a:pPr>
            <a:endParaRPr lang="en-US" sz="3200" b="1" dirty="0">
              <a:solidFill>
                <a:prstClr val="black"/>
              </a:solidFill>
              <a:latin typeface="Calibri"/>
            </a:endParaRPr>
          </a:p>
          <a:p>
            <a:pPr defTabSz="609539">
              <a:defRPr/>
            </a:pPr>
            <a:r>
              <a:rPr lang="en-US" sz="3200" dirty="0">
                <a:solidFill>
                  <a:prstClr val="black"/>
                </a:solidFill>
                <a:latin typeface="Calibri"/>
              </a:rPr>
              <a:t>The Doctor,</a:t>
            </a:r>
            <a:r>
              <a:rPr lang="en-US" sz="3200" b="1" dirty="0">
                <a:solidFill>
                  <a:prstClr val="black"/>
                </a:solidFill>
                <a:latin typeface="Calibri"/>
              </a:rPr>
              <a:t> </a:t>
            </a:r>
          </a:p>
          <a:p>
            <a:pPr defTabSz="609539">
              <a:defRPr/>
            </a:pPr>
            <a:r>
              <a:rPr lang="en-US" sz="2000" dirty="0">
                <a:solidFill>
                  <a:prstClr val="black"/>
                </a:solidFill>
                <a:latin typeface="Calibri"/>
              </a:rPr>
              <a:t>circa 2018</a:t>
            </a:r>
          </a:p>
          <a:p>
            <a:pPr defTabSz="609539">
              <a:defRPr/>
            </a:pPr>
            <a:endParaRPr lang="en-US" sz="2000" dirty="0">
              <a:solidFill>
                <a:prstClr val="black"/>
              </a:solidFill>
              <a:latin typeface="Calibri"/>
            </a:endParaRPr>
          </a:p>
          <a:p>
            <a:pPr defTabSz="609539">
              <a:defRPr/>
            </a:pPr>
            <a:endParaRPr lang="en-US" sz="2000" dirty="0">
              <a:solidFill>
                <a:prstClr val="black"/>
              </a:solidFill>
              <a:latin typeface="Calibri"/>
            </a:endParaRPr>
          </a:p>
          <a:p>
            <a:pPr defTabSz="609539">
              <a:defRPr/>
            </a:pPr>
            <a:endParaRPr lang="en-US" sz="2000" dirty="0">
              <a:solidFill>
                <a:prstClr val="black"/>
              </a:solidFill>
              <a:latin typeface="Calibri"/>
            </a:endParaRPr>
          </a:p>
          <a:p>
            <a:pPr defTabSz="609539">
              <a:defRPr/>
            </a:pPr>
            <a:endParaRPr lang="en-US" sz="2000" dirty="0">
              <a:solidFill>
                <a:prstClr val="black"/>
              </a:solidFill>
              <a:latin typeface="Calibri"/>
            </a:endParaRPr>
          </a:p>
          <a:p>
            <a:pPr defTabSz="609539">
              <a:defRPr/>
            </a:pPr>
            <a:endParaRPr lang="en-US" sz="2000" dirty="0">
              <a:solidFill>
                <a:prstClr val="black"/>
              </a:solidFill>
              <a:latin typeface="Calibri"/>
            </a:endParaRPr>
          </a:p>
          <a:p>
            <a:pPr defTabSz="609539">
              <a:defRPr/>
            </a:pPr>
            <a:endParaRPr lang="en-US" sz="2000" dirty="0">
              <a:solidFill>
                <a:prstClr val="black"/>
              </a:solidFill>
              <a:latin typeface="Calibri"/>
            </a:endParaRPr>
          </a:p>
          <a:p>
            <a:pPr defTabSz="609539">
              <a:defRPr/>
            </a:pPr>
            <a:endParaRPr lang="en-US" sz="2000" dirty="0">
              <a:solidFill>
                <a:prstClr val="black"/>
              </a:solidFill>
              <a:latin typeface="Calibri"/>
            </a:endParaRPr>
          </a:p>
          <a:p>
            <a:pPr defTabSz="609539">
              <a:defRPr/>
            </a:pPr>
            <a:endParaRPr lang="en-US" sz="2000" dirty="0">
              <a:solidFill>
                <a:prstClr val="black"/>
              </a:solidFill>
              <a:latin typeface="Calibri"/>
            </a:endParaRPr>
          </a:p>
          <a:p>
            <a:pPr defTabSz="609539">
              <a:defRPr/>
            </a:pPr>
            <a:endParaRPr lang="en-US" sz="2000" dirty="0">
              <a:solidFill>
                <a:prstClr val="black"/>
              </a:solidFill>
              <a:latin typeface="Calibri"/>
            </a:endParaRPr>
          </a:p>
          <a:p>
            <a:pPr defTabSz="609539">
              <a:defRPr/>
            </a:pPr>
            <a:endParaRPr lang="en-US" sz="2000" dirty="0">
              <a:solidFill>
                <a:prstClr val="black"/>
              </a:solidFill>
              <a:latin typeface="Calibri"/>
            </a:endParaRPr>
          </a:p>
          <a:p>
            <a:pPr defTabSz="609539">
              <a:defRPr/>
            </a:pPr>
            <a:r>
              <a:rPr lang="en-US" dirty="0">
                <a:solidFill>
                  <a:prstClr val="black"/>
                </a:solidFill>
                <a:latin typeface="Calibri"/>
              </a:rPr>
              <a:t>Inspired by MLHC keynote by</a:t>
            </a:r>
          </a:p>
          <a:p>
            <a:pPr defTabSz="609539">
              <a:defRPr/>
            </a:pPr>
            <a:r>
              <a:rPr lang="en-US" dirty="0">
                <a:solidFill>
                  <a:prstClr val="black"/>
                </a:solidFill>
                <a:latin typeface="Calibri"/>
              </a:rPr>
              <a:t>Abraham </a:t>
            </a:r>
            <a:r>
              <a:rPr lang="en-US" dirty="0" err="1">
                <a:solidFill>
                  <a:prstClr val="black"/>
                </a:solidFill>
                <a:latin typeface="Calibri"/>
              </a:rPr>
              <a:t>Verghese</a:t>
            </a:r>
            <a:r>
              <a:rPr lang="en-US" dirty="0">
                <a:solidFill>
                  <a:prstClr val="black"/>
                </a:solidFill>
                <a:latin typeface="Calibri"/>
              </a:rPr>
              <a:t>, MD, MACP, Stanford University</a:t>
            </a:r>
          </a:p>
        </p:txBody>
      </p:sp>
      <p:pic>
        <p:nvPicPr>
          <p:cNvPr id="6" name="Picture 5">
            <a:extLst>
              <a:ext uri="{FF2B5EF4-FFF2-40B4-BE49-F238E27FC236}">
                <a16:creationId xmlns:a16="http://schemas.microsoft.com/office/drawing/2014/main" id="{83B1AABD-DAA0-DA47-BF3B-EDB91C326B93}"/>
              </a:ext>
            </a:extLst>
          </p:cNvPr>
          <p:cNvPicPr>
            <a:picLocks noChangeAspect="1"/>
          </p:cNvPicPr>
          <p:nvPr/>
        </p:nvPicPr>
        <p:blipFill rotWithShape="1">
          <a:blip r:embed="rId3"/>
          <a:srcRect r="58569"/>
          <a:stretch/>
        </p:blipFill>
        <p:spPr>
          <a:xfrm>
            <a:off x="0" y="0"/>
            <a:ext cx="3901440" cy="6449568"/>
          </a:xfrm>
          <a:prstGeom prst="rect">
            <a:avLst/>
          </a:prstGeom>
        </p:spPr>
      </p:pic>
    </p:spTree>
    <p:extLst>
      <p:ext uri="{BB962C8B-B14F-4D97-AF65-F5344CB8AC3E}">
        <p14:creationId xmlns:p14="http://schemas.microsoft.com/office/powerpoint/2010/main" val="199010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3889AA-7516-E648-9742-79101ADF933E}"/>
              </a:ext>
            </a:extLst>
          </p:cNvPr>
          <p:cNvSpPr/>
          <p:nvPr/>
        </p:nvSpPr>
        <p:spPr>
          <a:xfrm>
            <a:off x="9595104" y="24385"/>
            <a:ext cx="2462784" cy="1877437"/>
          </a:xfrm>
          <a:prstGeom prst="rect">
            <a:avLst/>
          </a:prstGeom>
        </p:spPr>
        <p:txBody>
          <a:bodyPr wrap="square">
            <a:spAutoFit/>
          </a:bodyPr>
          <a:lstStyle/>
          <a:p>
            <a:pPr defTabSz="609539">
              <a:defRPr/>
            </a:pPr>
            <a:endParaRPr lang="en-US" sz="3200" b="1" dirty="0">
              <a:solidFill>
                <a:prstClr val="black"/>
              </a:solidFill>
              <a:latin typeface="Calibri"/>
            </a:endParaRPr>
          </a:p>
          <a:p>
            <a:pPr defTabSz="609539">
              <a:defRPr/>
            </a:pPr>
            <a:endParaRPr lang="en-US" sz="3200" b="1" dirty="0">
              <a:solidFill>
                <a:prstClr val="black"/>
              </a:solidFill>
              <a:latin typeface="Calibri"/>
            </a:endParaRPr>
          </a:p>
          <a:p>
            <a:pPr defTabSz="609539">
              <a:defRPr/>
            </a:pPr>
            <a:r>
              <a:rPr lang="en-US" sz="3200" dirty="0">
                <a:solidFill>
                  <a:prstClr val="black"/>
                </a:solidFill>
                <a:latin typeface="Calibri"/>
              </a:rPr>
              <a:t>The Doctor,</a:t>
            </a:r>
            <a:r>
              <a:rPr lang="en-US" sz="3200" b="1" dirty="0">
                <a:solidFill>
                  <a:prstClr val="black"/>
                </a:solidFill>
                <a:latin typeface="Calibri"/>
              </a:rPr>
              <a:t> </a:t>
            </a:r>
          </a:p>
          <a:p>
            <a:pPr defTabSz="609539">
              <a:defRPr/>
            </a:pPr>
            <a:r>
              <a:rPr lang="en-US" sz="2000" dirty="0">
                <a:solidFill>
                  <a:prstClr val="black"/>
                </a:solidFill>
                <a:latin typeface="Calibri"/>
              </a:rPr>
              <a:t>circa 2030</a:t>
            </a:r>
          </a:p>
        </p:txBody>
      </p:sp>
      <p:pic>
        <p:nvPicPr>
          <p:cNvPr id="7" name="Picture 6">
            <a:extLst>
              <a:ext uri="{FF2B5EF4-FFF2-40B4-BE49-F238E27FC236}">
                <a16:creationId xmlns:a16="http://schemas.microsoft.com/office/drawing/2014/main" id="{A1794C39-4DA1-3544-90CC-082E99BBFA72}"/>
              </a:ext>
            </a:extLst>
          </p:cNvPr>
          <p:cNvPicPr>
            <a:picLocks noChangeAspect="1"/>
          </p:cNvPicPr>
          <p:nvPr/>
        </p:nvPicPr>
        <p:blipFill>
          <a:blip r:embed="rId3"/>
          <a:stretch>
            <a:fillRect/>
          </a:stretch>
        </p:blipFill>
        <p:spPr>
          <a:xfrm>
            <a:off x="0" y="280416"/>
            <a:ext cx="9344109" cy="5888736"/>
          </a:xfrm>
          <a:prstGeom prst="rect">
            <a:avLst/>
          </a:prstGeom>
        </p:spPr>
      </p:pic>
    </p:spTree>
    <p:extLst>
      <p:ext uri="{BB962C8B-B14F-4D97-AF65-F5344CB8AC3E}">
        <p14:creationId xmlns:p14="http://schemas.microsoft.com/office/powerpoint/2010/main" val="2793338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342BD-6AE3-3E47-8C31-2362072E2862}"/>
              </a:ext>
            </a:extLst>
          </p:cNvPr>
          <p:cNvSpPr>
            <a:spLocks noGrp="1"/>
          </p:cNvSpPr>
          <p:nvPr>
            <p:ph type="title"/>
          </p:nvPr>
        </p:nvSpPr>
        <p:spPr>
          <a:xfrm>
            <a:off x="0" y="0"/>
            <a:ext cx="12192000" cy="1143000"/>
          </a:xfrm>
        </p:spPr>
        <p:txBody>
          <a:bodyPr>
            <a:normAutofit fontScale="90000"/>
          </a:bodyPr>
          <a:lstStyle/>
          <a:p>
            <a:r>
              <a:rPr lang="en-US" dirty="0"/>
              <a:t>Speech Processing is Largely Solved</a:t>
            </a:r>
          </a:p>
        </p:txBody>
      </p:sp>
      <p:pic>
        <p:nvPicPr>
          <p:cNvPr id="5" name="Picture 4">
            <a:extLst>
              <a:ext uri="{FF2B5EF4-FFF2-40B4-BE49-F238E27FC236}">
                <a16:creationId xmlns:a16="http://schemas.microsoft.com/office/drawing/2014/main" id="{B2BAD1DA-4018-274A-85F4-8C820C972B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6128" y="1038186"/>
            <a:ext cx="8619744" cy="4848607"/>
          </a:xfrm>
          <a:prstGeom prst="rect">
            <a:avLst/>
          </a:prstGeom>
        </p:spPr>
      </p:pic>
      <p:sp>
        <p:nvSpPr>
          <p:cNvPr id="6" name="Rectangle 5">
            <a:extLst>
              <a:ext uri="{FF2B5EF4-FFF2-40B4-BE49-F238E27FC236}">
                <a16:creationId xmlns:a16="http://schemas.microsoft.com/office/drawing/2014/main" id="{09CE3FC8-6526-8740-B572-AD1DBA3F5DC5}"/>
              </a:ext>
            </a:extLst>
          </p:cNvPr>
          <p:cNvSpPr/>
          <p:nvPr/>
        </p:nvSpPr>
        <p:spPr>
          <a:xfrm>
            <a:off x="3048000" y="6013627"/>
            <a:ext cx="6096000" cy="307777"/>
          </a:xfrm>
          <a:prstGeom prst="rect">
            <a:avLst/>
          </a:prstGeom>
        </p:spPr>
        <p:txBody>
          <a:bodyPr>
            <a:spAutoFit/>
          </a:bodyPr>
          <a:lstStyle/>
          <a:p>
            <a:pPr algn="ctr" defTabSz="609539">
              <a:defRPr/>
            </a:pPr>
            <a:r>
              <a:rPr lang="en-US" sz="1400" dirty="0">
                <a:solidFill>
                  <a:prstClr val="black"/>
                </a:solidFill>
                <a:latin typeface="Calibri"/>
              </a:rPr>
              <a:t>https://</a:t>
            </a:r>
            <a:r>
              <a:rPr lang="en-US" sz="1400" dirty="0" err="1">
                <a:solidFill>
                  <a:prstClr val="black"/>
                </a:solidFill>
                <a:latin typeface="Calibri"/>
              </a:rPr>
              <a:t>ai.googleblog.com</a:t>
            </a:r>
            <a:r>
              <a:rPr lang="en-US" sz="1400" dirty="0">
                <a:solidFill>
                  <a:prstClr val="black"/>
                </a:solidFill>
                <a:latin typeface="Calibri"/>
              </a:rPr>
              <a:t>/2019/03/an-all-neural-on-device-</a:t>
            </a:r>
            <a:r>
              <a:rPr lang="en-US" sz="1400" dirty="0" err="1">
                <a:solidFill>
                  <a:prstClr val="black"/>
                </a:solidFill>
                <a:latin typeface="Calibri"/>
              </a:rPr>
              <a:t>speech.html</a:t>
            </a:r>
            <a:endParaRPr lang="en-US" sz="1400" dirty="0">
              <a:solidFill>
                <a:prstClr val="black"/>
              </a:solidFill>
              <a:latin typeface="Calibri"/>
            </a:endParaRPr>
          </a:p>
        </p:txBody>
      </p:sp>
    </p:spTree>
    <p:extLst>
      <p:ext uri="{BB962C8B-B14F-4D97-AF65-F5344CB8AC3E}">
        <p14:creationId xmlns:p14="http://schemas.microsoft.com/office/powerpoint/2010/main" val="3287980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3889AA-7516-E648-9742-79101ADF933E}"/>
              </a:ext>
            </a:extLst>
          </p:cNvPr>
          <p:cNvSpPr/>
          <p:nvPr/>
        </p:nvSpPr>
        <p:spPr>
          <a:xfrm>
            <a:off x="9595104" y="24385"/>
            <a:ext cx="2462784" cy="4216539"/>
          </a:xfrm>
          <a:prstGeom prst="rect">
            <a:avLst/>
          </a:prstGeom>
        </p:spPr>
        <p:txBody>
          <a:bodyPr wrap="square">
            <a:spAutoFit/>
          </a:bodyPr>
          <a:lstStyle/>
          <a:p>
            <a:pPr defTabSz="609539">
              <a:defRPr/>
            </a:pPr>
            <a:endParaRPr lang="en-US" sz="3200" b="1" dirty="0">
              <a:solidFill>
                <a:prstClr val="black"/>
              </a:solidFill>
              <a:latin typeface="Calibri"/>
            </a:endParaRPr>
          </a:p>
          <a:p>
            <a:pPr defTabSz="609539">
              <a:defRPr/>
            </a:pPr>
            <a:r>
              <a:rPr lang="en-US" sz="3200" dirty="0">
                <a:solidFill>
                  <a:prstClr val="black"/>
                </a:solidFill>
                <a:latin typeface="Calibri"/>
              </a:rPr>
              <a:t>The Doctor,</a:t>
            </a:r>
            <a:r>
              <a:rPr lang="en-US" sz="3200" b="1" dirty="0">
                <a:solidFill>
                  <a:prstClr val="black"/>
                </a:solidFill>
                <a:latin typeface="Calibri"/>
              </a:rPr>
              <a:t> </a:t>
            </a:r>
          </a:p>
          <a:p>
            <a:pPr defTabSz="609539">
              <a:defRPr/>
            </a:pPr>
            <a:r>
              <a:rPr lang="en-US" sz="2000" dirty="0">
                <a:solidFill>
                  <a:prstClr val="black"/>
                </a:solidFill>
                <a:latin typeface="Calibri"/>
              </a:rPr>
              <a:t>circa 2030</a:t>
            </a:r>
          </a:p>
          <a:p>
            <a:pPr defTabSz="609539">
              <a:defRPr/>
            </a:pPr>
            <a:endParaRPr lang="en-US" sz="2000" dirty="0">
              <a:solidFill>
                <a:prstClr val="black"/>
              </a:solidFill>
              <a:latin typeface="Calibri"/>
            </a:endParaRPr>
          </a:p>
          <a:p>
            <a:pPr defTabSz="609539">
              <a:defRPr/>
            </a:pPr>
            <a:endParaRPr lang="en-US" sz="2000" dirty="0">
              <a:solidFill>
                <a:prstClr val="black"/>
              </a:solidFill>
              <a:latin typeface="Calibri"/>
            </a:endParaRPr>
          </a:p>
          <a:p>
            <a:pPr defTabSz="609539">
              <a:defRPr/>
            </a:pPr>
            <a:r>
              <a:rPr lang="en-US" sz="2400" dirty="0">
                <a:solidFill>
                  <a:prstClr val="black"/>
                </a:solidFill>
                <a:latin typeface="Calibri"/>
              </a:rPr>
              <a:t>Use NLP to: </a:t>
            </a:r>
          </a:p>
          <a:p>
            <a:pPr defTabSz="609539">
              <a:defRPr/>
            </a:pPr>
            <a:endParaRPr lang="en-US" sz="2400" dirty="0">
              <a:solidFill>
                <a:prstClr val="black"/>
              </a:solidFill>
              <a:latin typeface="Calibri"/>
            </a:endParaRPr>
          </a:p>
          <a:p>
            <a:pPr marL="342891" indent="-342891" defTabSz="609539">
              <a:buFontTx/>
              <a:buChar char="-"/>
              <a:defRPr/>
            </a:pPr>
            <a:r>
              <a:rPr lang="en-US" sz="2400" b="1" dirty="0">
                <a:solidFill>
                  <a:prstClr val="black"/>
                </a:solidFill>
                <a:latin typeface="Calibri"/>
              </a:rPr>
              <a:t>Populate standardized notes and fields</a:t>
            </a:r>
          </a:p>
        </p:txBody>
      </p:sp>
      <p:pic>
        <p:nvPicPr>
          <p:cNvPr id="7" name="Picture 6">
            <a:extLst>
              <a:ext uri="{FF2B5EF4-FFF2-40B4-BE49-F238E27FC236}">
                <a16:creationId xmlns:a16="http://schemas.microsoft.com/office/drawing/2014/main" id="{A1794C39-4DA1-3544-90CC-082E99BBFA72}"/>
              </a:ext>
            </a:extLst>
          </p:cNvPr>
          <p:cNvPicPr>
            <a:picLocks noChangeAspect="1"/>
          </p:cNvPicPr>
          <p:nvPr/>
        </p:nvPicPr>
        <p:blipFill>
          <a:blip r:embed="rId2"/>
          <a:stretch>
            <a:fillRect/>
          </a:stretch>
        </p:blipFill>
        <p:spPr>
          <a:xfrm>
            <a:off x="0" y="280416"/>
            <a:ext cx="9344109" cy="5888736"/>
          </a:xfrm>
          <a:prstGeom prst="rect">
            <a:avLst/>
          </a:prstGeom>
        </p:spPr>
      </p:pic>
    </p:spTree>
    <p:extLst>
      <p:ext uri="{BB962C8B-B14F-4D97-AF65-F5344CB8AC3E}">
        <p14:creationId xmlns:p14="http://schemas.microsoft.com/office/powerpoint/2010/main" val="916192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34FA9-A837-7047-A5BA-ED8E76437561}"/>
              </a:ext>
            </a:extLst>
          </p:cNvPr>
          <p:cNvSpPr>
            <a:spLocks noGrp="1"/>
          </p:cNvSpPr>
          <p:nvPr>
            <p:ph type="title"/>
          </p:nvPr>
        </p:nvSpPr>
        <p:spPr>
          <a:xfrm>
            <a:off x="609600" y="0"/>
            <a:ext cx="10972800" cy="1143000"/>
          </a:xfrm>
        </p:spPr>
        <p:txBody>
          <a:bodyPr>
            <a:normAutofit/>
          </a:bodyPr>
          <a:lstStyle/>
          <a:p>
            <a:r>
              <a:rPr lang="en-US" dirty="0"/>
              <a:t>Populating Standardized Forms</a:t>
            </a:r>
          </a:p>
        </p:txBody>
      </p:sp>
      <p:pic>
        <p:nvPicPr>
          <p:cNvPr id="5" name="Picture 4">
            <a:extLst>
              <a:ext uri="{FF2B5EF4-FFF2-40B4-BE49-F238E27FC236}">
                <a16:creationId xmlns:a16="http://schemas.microsoft.com/office/drawing/2014/main" id="{F3114A4A-DB9E-A043-A54F-BE7B8519E8A2}"/>
              </a:ext>
            </a:extLst>
          </p:cNvPr>
          <p:cNvPicPr>
            <a:picLocks noChangeAspect="1"/>
          </p:cNvPicPr>
          <p:nvPr/>
        </p:nvPicPr>
        <p:blipFill>
          <a:blip r:embed="rId3"/>
          <a:stretch>
            <a:fillRect/>
          </a:stretch>
        </p:blipFill>
        <p:spPr>
          <a:xfrm>
            <a:off x="5533253" y="2231136"/>
            <a:ext cx="6500251" cy="4096512"/>
          </a:xfrm>
          <a:prstGeom prst="rect">
            <a:avLst/>
          </a:prstGeom>
        </p:spPr>
      </p:pic>
      <p:pic>
        <p:nvPicPr>
          <p:cNvPr id="3" name="Picture 2"/>
          <p:cNvPicPr>
            <a:picLocks noChangeAspect="1"/>
          </p:cNvPicPr>
          <p:nvPr/>
        </p:nvPicPr>
        <p:blipFill>
          <a:blip r:embed="rId4"/>
          <a:stretch>
            <a:fillRect/>
          </a:stretch>
        </p:blipFill>
        <p:spPr>
          <a:xfrm>
            <a:off x="164124" y="1417640"/>
            <a:ext cx="5569195" cy="2811117"/>
          </a:xfrm>
          <a:prstGeom prst="rect">
            <a:avLst/>
          </a:prstGeom>
        </p:spPr>
      </p:pic>
      <p:sp>
        <p:nvSpPr>
          <p:cNvPr id="6" name="Rectangle 5"/>
          <p:cNvSpPr/>
          <p:nvPr/>
        </p:nvSpPr>
        <p:spPr>
          <a:xfrm>
            <a:off x="164124" y="4228758"/>
            <a:ext cx="2321168" cy="261610"/>
          </a:xfrm>
          <a:prstGeom prst="rect">
            <a:avLst/>
          </a:prstGeom>
        </p:spPr>
        <p:txBody>
          <a:bodyPr wrap="square">
            <a:spAutoFit/>
          </a:bodyPr>
          <a:lstStyle/>
          <a:p>
            <a:pPr defTabSz="609539">
              <a:defRPr/>
            </a:pPr>
            <a:r>
              <a:rPr lang="en-US" sz="1100" dirty="0">
                <a:solidFill>
                  <a:srgbClr val="222222"/>
                </a:solidFill>
                <a:latin typeface="Arial" panose="020B0604020202020204" pitchFamily="34" charset="0"/>
              </a:rPr>
              <a:t>Narayanan et al, </a:t>
            </a:r>
            <a:r>
              <a:rPr lang="en-US" sz="1100" i="1" dirty="0" err="1">
                <a:solidFill>
                  <a:srgbClr val="222222"/>
                </a:solidFill>
                <a:latin typeface="Arial" panose="020B0604020202020204" pitchFamily="34" charset="0"/>
              </a:rPr>
              <a:t>Epilepsia</a:t>
            </a:r>
            <a:r>
              <a:rPr lang="en-US" sz="1100" dirty="0">
                <a:solidFill>
                  <a:srgbClr val="222222"/>
                </a:solidFill>
                <a:latin typeface="Arial" panose="020B0604020202020204" pitchFamily="34" charset="0"/>
              </a:rPr>
              <a:t> (2017)</a:t>
            </a:r>
            <a:endParaRPr lang="en-US" sz="1100" dirty="0">
              <a:solidFill>
                <a:prstClr val="black"/>
              </a:solidFill>
              <a:latin typeface="Calibri"/>
            </a:endParaRPr>
          </a:p>
        </p:txBody>
      </p:sp>
    </p:spTree>
    <p:extLst>
      <p:ext uri="{BB962C8B-B14F-4D97-AF65-F5344CB8AC3E}">
        <p14:creationId xmlns:p14="http://schemas.microsoft.com/office/powerpoint/2010/main" val="685042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23889AA-7516-E648-9742-79101ADF933E}"/>
              </a:ext>
            </a:extLst>
          </p:cNvPr>
          <p:cNvSpPr/>
          <p:nvPr/>
        </p:nvSpPr>
        <p:spPr>
          <a:xfrm>
            <a:off x="9595104" y="24384"/>
            <a:ext cx="2462784" cy="6063198"/>
          </a:xfrm>
          <a:prstGeom prst="rect">
            <a:avLst/>
          </a:prstGeom>
        </p:spPr>
        <p:txBody>
          <a:bodyPr wrap="square">
            <a:spAutoFit/>
          </a:bodyPr>
          <a:lstStyle/>
          <a:p>
            <a:pPr defTabSz="609539">
              <a:defRPr/>
            </a:pPr>
            <a:endParaRPr lang="en-US" sz="3200" b="1" dirty="0">
              <a:solidFill>
                <a:prstClr val="black"/>
              </a:solidFill>
              <a:latin typeface="Calibri"/>
            </a:endParaRPr>
          </a:p>
          <a:p>
            <a:pPr defTabSz="609539">
              <a:defRPr/>
            </a:pPr>
            <a:r>
              <a:rPr lang="en-US" sz="3200" dirty="0">
                <a:solidFill>
                  <a:prstClr val="black"/>
                </a:solidFill>
                <a:latin typeface="Calibri"/>
              </a:rPr>
              <a:t>The Doctor,</a:t>
            </a:r>
            <a:r>
              <a:rPr lang="en-US" sz="3200" b="1" dirty="0">
                <a:solidFill>
                  <a:prstClr val="black"/>
                </a:solidFill>
                <a:latin typeface="Calibri"/>
              </a:rPr>
              <a:t> </a:t>
            </a:r>
          </a:p>
          <a:p>
            <a:pPr defTabSz="609539">
              <a:defRPr/>
            </a:pPr>
            <a:r>
              <a:rPr lang="en-US" sz="2000" dirty="0">
                <a:solidFill>
                  <a:prstClr val="black"/>
                </a:solidFill>
                <a:latin typeface="Calibri"/>
              </a:rPr>
              <a:t>circa 2030</a:t>
            </a:r>
          </a:p>
          <a:p>
            <a:pPr defTabSz="609539">
              <a:defRPr/>
            </a:pPr>
            <a:endParaRPr lang="en-US" sz="2000" dirty="0">
              <a:solidFill>
                <a:prstClr val="black"/>
              </a:solidFill>
              <a:latin typeface="Calibri"/>
            </a:endParaRPr>
          </a:p>
          <a:p>
            <a:pPr defTabSz="609539">
              <a:defRPr/>
            </a:pPr>
            <a:endParaRPr lang="en-US" sz="2000" dirty="0">
              <a:solidFill>
                <a:prstClr val="black"/>
              </a:solidFill>
              <a:latin typeface="Calibri"/>
            </a:endParaRPr>
          </a:p>
          <a:p>
            <a:pPr defTabSz="609539">
              <a:defRPr/>
            </a:pPr>
            <a:r>
              <a:rPr lang="en-US" sz="2400" dirty="0">
                <a:solidFill>
                  <a:prstClr val="black"/>
                </a:solidFill>
                <a:latin typeface="Calibri"/>
              </a:rPr>
              <a:t>Use NLP to: </a:t>
            </a:r>
          </a:p>
          <a:p>
            <a:pPr defTabSz="609539">
              <a:defRPr/>
            </a:pPr>
            <a:endParaRPr lang="en-US" sz="2400" dirty="0">
              <a:solidFill>
                <a:prstClr val="black"/>
              </a:solidFill>
              <a:latin typeface="Calibri"/>
            </a:endParaRPr>
          </a:p>
          <a:p>
            <a:pPr marL="342891" indent="-342891" defTabSz="609539">
              <a:buFontTx/>
              <a:buChar char="-"/>
              <a:defRPr/>
            </a:pPr>
            <a:r>
              <a:rPr lang="en-US" sz="2400" dirty="0">
                <a:solidFill>
                  <a:prstClr val="black"/>
                </a:solidFill>
                <a:latin typeface="Calibri"/>
              </a:rPr>
              <a:t>Populate standardized notes and fields</a:t>
            </a:r>
          </a:p>
          <a:p>
            <a:pPr marL="342891" indent="-342891" defTabSz="609539">
              <a:buFontTx/>
              <a:buChar char="-"/>
              <a:defRPr/>
            </a:pPr>
            <a:endParaRPr lang="en-US" sz="2400" dirty="0">
              <a:solidFill>
                <a:prstClr val="black"/>
              </a:solidFill>
              <a:latin typeface="Calibri"/>
            </a:endParaRPr>
          </a:p>
          <a:p>
            <a:pPr marL="342891" indent="-342891" defTabSz="609539">
              <a:buFontTx/>
              <a:buChar char="-"/>
              <a:defRPr/>
            </a:pPr>
            <a:r>
              <a:rPr lang="en-US" sz="2400" b="1" dirty="0">
                <a:solidFill>
                  <a:prstClr val="black"/>
                </a:solidFill>
                <a:latin typeface="Calibri"/>
              </a:rPr>
              <a:t>Answer new questions from transcripts as needed</a:t>
            </a:r>
          </a:p>
        </p:txBody>
      </p:sp>
      <p:pic>
        <p:nvPicPr>
          <p:cNvPr id="7" name="Picture 6">
            <a:extLst>
              <a:ext uri="{FF2B5EF4-FFF2-40B4-BE49-F238E27FC236}">
                <a16:creationId xmlns:a16="http://schemas.microsoft.com/office/drawing/2014/main" id="{A1794C39-4DA1-3544-90CC-082E99BBFA72}"/>
              </a:ext>
            </a:extLst>
          </p:cNvPr>
          <p:cNvPicPr>
            <a:picLocks noChangeAspect="1"/>
          </p:cNvPicPr>
          <p:nvPr/>
        </p:nvPicPr>
        <p:blipFill>
          <a:blip r:embed="rId3"/>
          <a:stretch>
            <a:fillRect/>
          </a:stretch>
        </p:blipFill>
        <p:spPr>
          <a:xfrm>
            <a:off x="0" y="280416"/>
            <a:ext cx="9344109" cy="5888736"/>
          </a:xfrm>
          <a:prstGeom prst="rect">
            <a:avLst/>
          </a:prstGeom>
        </p:spPr>
      </p:pic>
    </p:spTree>
    <p:extLst>
      <p:ext uri="{BB962C8B-B14F-4D97-AF65-F5344CB8AC3E}">
        <p14:creationId xmlns:p14="http://schemas.microsoft.com/office/powerpoint/2010/main" val="1120143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Suggested Email Responses</a:t>
            </a:r>
          </a:p>
        </p:txBody>
      </p:sp>
      <p:pic>
        <p:nvPicPr>
          <p:cNvPr id="4" name="Picture 3">
            <a:extLst>
              <a:ext uri="{FF2B5EF4-FFF2-40B4-BE49-F238E27FC236}">
                <a16:creationId xmlns:a16="http://schemas.microsoft.com/office/drawing/2014/main" id="{C5A4D92C-94A7-CE40-9774-4B4423B374D7}"/>
              </a:ext>
            </a:extLst>
          </p:cNvPr>
          <p:cNvPicPr>
            <a:picLocks noChangeAspect="1"/>
          </p:cNvPicPr>
          <p:nvPr/>
        </p:nvPicPr>
        <p:blipFill>
          <a:blip r:embed="rId3"/>
          <a:stretch>
            <a:fillRect/>
          </a:stretch>
        </p:blipFill>
        <p:spPr>
          <a:xfrm>
            <a:off x="10935" y="2766647"/>
            <a:ext cx="12153900" cy="3086100"/>
          </a:xfrm>
          <a:prstGeom prst="rect">
            <a:avLst/>
          </a:prstGeom>
        </p:spPr>
      </p:pic>
      <p:sp>
        <p:nvSpPr>
          <p:cNvPr id="5" name="Rectangle 4">
            <a:extLst>
              <a:ext uri="{FF2B5EF4-FFF2-40B4-BE49-F238E27FC236}">
                <a16:creationId xmlns:a16="http://schemas.microsoft.com/office/drawing/2014/main" id="{A8107293-08FF-3148-B48A-DB3F3CD62963}"/>
              </a:ext>
            </a:extLst>
          </p:cNvPr>
          <p:cNvSpPr/>
          <p:nvPr/>
        </p:nvSpPr>
        <p:spPr>
          <a:xfrm>
            <a:off x="3098644" y="2778369"/>
            <a:ext cx="1499616" cy="11826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609539">
              <a:defRPr/>
            </a:pPr>
            <a:endParaRPr lang="en-US">
              <a:solidFill>
                <a:prstClr val="black"/>
              </a:solidFill>
              <a:latin typeface="Calibri"/>
            </a:endParaRPr>
          </a:p>
        </p:txBody>
      </p:sp>
    </p:spTree>
    <p:extLst>
      <p:ext uri="{BB962C8B-B14F-4D97-AF65-F5344CB8AC3E}">
        <p14:creationId xmlns:p14="http://schemas.microsoft.com/office/powerpoint/2010/main" val="486071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Focus: Classification</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135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68" y="139657"/>
            <a:ext cx="11900770" cy="737166"/>
          </a:xfrm>
        </p:spPr>
        <p:txBody>
          <a:bodyPr>
            <a:normAutofit fontScale="90000"/>
          </a:bodyPr>
          <a:lstStyle/>
          <a:p>
            <a:r>
              <a:rPr lang="en-US" dirty="0"/>
              <a:t>Mental Health via Social Media</a:t>
            </a:r>
          </a:p>
        </p:txBody>
      </p:sp>
      <p:pic>
        <p:nvPicPr>
          <p:cNvPr id="3" name="Picture 2">
            <a:extLst>
              <a:ext uri="{FF2B5EF4-FFF2-40B4-BE49-F238E27FC236}">
                <a16:creationId xmlns:a16="http://schemas.microsoft.com/office/drawing/2014/main" id="{66B562CF-3D07-2D40-B95B-E7E7D41E23A8}"/>
              </a:ext>
            </a:extLst>
          </p:cNvPr>
          <p:cNvPicPr>
            <a:picLocks noChangeAspect="1"/>
          </p:cNvPicPr>
          <p:nvPr/>
        </p:nvPicPr>
        <p:blipFill>
          <a:blip r:embed="rId3"/>
          <a:stretch>
            <a:fillRect/>
          </a:stretch>
        </p:blipFill>
        <p:spPr>
          <a:xfrm>
            <a:off x="1030773" y="988034"/>
            <a:ext cx="3251200" cy="3251200"/>
          </a:xfrm>
          <a:prstGeom prst="rect">
            <a:avLst/>
          </a:prstGeom>
        </p:spPr>
      </p:pic>
      <p:pic>
        <p:nvPicPr>
          <p:cNvPr id="8" name="Picture 7">
            <a:extLst>
              <a:ext uri="{FF2B5EF4-FFF2-40B4-BE49-F238E27FC236}">
                <a16:creationId xmlns:a16="http://schemas.microsoft.com/office/drawing/2014/main" id="{ED163E18-B8BB-3643-A36F-2D32A5BE210A}"/>
              </a:ext>
            </a:extLst>
          </p:cNvPr>
          <p:cNvPicPr>
            <a:picLocks noChangeAspect="1"/>
          </p:cNvPicPr>
          <p:nvPr/>
        </p:nvPicPr>
        <p:blipFill>
          <a:blip r:embed="rId4"/>
          <a:stretch>
            <a:fillRect/>
          </a:stretch>
        </p:blipFill>
        <p:spPr>
          <a:xfrm>
            <a:off x="5096421" y="1612612"/>
            <a:ext cx="2826258" cy="2198201"/>
          </a:xfrm>
          <a:prstGeom prst="rect">
            <a:avLst/>
          </a:prstGeom>
        </p:spPr>
      </p:pic>
      <p:sp>
        <p:nvSpPr>
          <p:cNvPr id="9" name="Rectangle 8">
            <a:extLst>
              <a:ext uri="{FF2B5EF4-FFF2-40B4-BE49-F238E27FC236}">
                <a16:creationId xmlns:a16="http://schemas.microsoft.com/office/drawing/2014/main" id="{943A6A53-7B98-B947-AA3A-F8DBA00E7CDC}"/>
              </a:ext>
            </a:extLst>
          </p:cNvPr>
          <p:cNvSpPr/>
          <p:nvPr/>
        </p:nvSpPr>
        <p:spPr>
          <a:xfrm>
            <a:off x="6428359" y="3145908"/>
            <a:ext cx="1494320" cy="369332"/>
          </a:xfrm>
          <a:prstGeom prst="rect">
            <a:avLst/>
          </a:prstGeom>
        </p:spPr>
        <p:txBody>
          <a:bodyPr wrap="none">
            <a:spAutoFit/>
          </a:bodyPr>
          <a:lstStyle/>
          <a:p>
            <a:r>
              <a:rPr lang="en-US" dirty="0">
                <a:latin typeface="TimesNewRomanPSMT" panose="02020603050405020304" pitchFamily="18" charset="0"/>
              </a:rPr>
              <a:t>AUC = 0.836 </a:t>
            </a:r>
            <a:endParaRPr lang="en-US" dirty="0"/>
          </a:p>
        </p:txBody>
      </p:sp>
      <p:sp>
        <p:nvSpPr>
          <p:cNvPr id="10" name="Rectangle 9">
            <a:extLst>
              <a:ext uri="{FF2B5EF4-FFF2-40B4-BE49-F238E27FC236}">
                <a16:creationId xmlns:a16="http://schemas.microsoft.com/office/drawing/2014/main" id="{E1CE0D68-FD7D-FC46-984A-638FF61F46B1}"/>
              </a:ext>
            </a:extLst>
          </p:cNvPr>
          <p:cNvSpPr/>
          <p:nvPr/>
        </p:nvSpPr>
        <p:spPr>
          <a:xfrm>
            <a:off x="8202937" y="1976357"/>
            <a:ext cx="2837495" cy="1169551"/>
          </a:xfrm>
          <a:prstGeom prst="rect">
            <a:avLst/>
          </a:prstGeom>
        </p:spPr>
        <p:txBody>
          <a:bodyPr wrap="square">
            <a:spAutoFit/>
          </a:bodyPr>
          <a:lstStyle/>
          <a:p>
            <a:r>
              <a:rPr lang="en-US" sz="1400" dirty="0" err="1">
                <a:solidFill>
                  <a:srgbClr val="222222"/>
                </a:solidFill>
                <a:latin typeface="Arial" panose="020B0604020202020204" pitchFamily="34" charset="0"/>
              </a:rPr>
              <a:t>Guntuku</a:t>
            </a:r>
            <a:r>
              <a:rPr lang="en-US" sz="1400" dirty="0">
                <a:solidFill>
                  <a:srgbClr val="222222"/>
                </a:solidFill>
                <a:latin typeface="Arial" panose="020B0604020202020204" pitchFamily="34" charset="0"/>
              </a:rPr>
              <a:t>, Sharath Chandra, et al. "</a:t>
            </a:r>
            <a:r>
              <a:rPr lang="en-US" sz="1400" b="1" dirty="0">
                <a:solidFill>
                  <a:srgbClr val="222222"/>
                </a:solidFill>
                <a:latin typeface="Arial" panose="020B0604020202020204" pitchFamily="34" charset="0"/>
              </a:rPr>
              <a:t>Language of ADHD in Adults on Social Media</a:t>
            </a:r>
            <a:r>
              <a:rPr lang="en-US" sz="1400" dirty="0">
                <a:solidFill>
                  <a:srgbClr val="222222"/>
                </a:solidFill>
                <a:latin typeface="Arial" panose="020B0604020202020204" pitchFamily="34" charset="0"/>
              </a:rPr>
              <a:t>." </a:t>
            </a:r>
            <a:r>
              <a:rPr lang="en-US" sz="1400" i="1" dirty="0">
                <a:solidFill>
                  <a:srgbClr val="222222"/>
                </a:solidFill>
                <a:latin typeface="Arial" panose="020B0604020202020204" pitchFamily="34" charset="0"/>
              </a:rPr>
              <a:t>Journal of attention disorders</a:t>
            </a:r>
            <a:r>
              <a:rPr lang="en-US" sz="1400" dirty="0">
                <a:solidFill>
                  <a:srgbClr val="222222"/>
                </a:solidFill>
                <a:latin typeface="Arial" panose="020B0604020202020204" pitchFamily="34" charset="0"/>
              </a:rPr>
              <a:t> (2017): 1087054717738083.</a:t>
            </a:r>
            <a:endParaRPr lang="en-US" sz="1400" dirty="0"/>
          </a:p>
        </p:txBody>
      </p:sp>
      <p:sp>
        <p:nvSpPr>
          <p:cNvPr id="11" name="TextBox 10"/>
          <p:cNvSpPr txBox="1"/>
          <p:nvPr/>
        </p:nvSpPr>
        <p:spPr>
          <a:xfrm>
            <a:off x="2636397" y="5187755"/>
            <a:ext cx="6926512" cy="584775"/>
          </a:xfrm>
          <a:prstGeom prst="rect">
            <a:avLst/>
          </a:prstGeom>
          <a:noFill/>
        </p:spPr>
        <p:txBody>
          <a:bodyPr wrap="none" rtlCol="0">
            <a:spAutoFit/>
          </a:bodyPr>
          <a:lstStyle/>
          <a:p>
            <a:r>
              <a:rPr lang="en-US" sz="3200" dirty="0">
                <a:solidFill>
                  <a:srgbClr val="FF0000"/>
                </a:solidFill>
              </a:rPr>
              <a:t>Binary Classification: ADHD or not ADHD</a:t>
            </a:r>
          </a:p>
        </p:txBody>
      </p:sp>
    </p:spTree>
    <p:extLst>
      <p:ext uri="{BB962C8B-B14F-4D97-AF65-F5344CB8AC3E}">
        <p14:creationId xmlns:p14="http://schemas.microsoft.com/office/powerpoint/2010/main" val="104928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A1051-C4BF-5842-BE60-56D7730F2D42}"/>
              </a:ext>
            </a:extLst>
          </p:cNvPr>
          <p:cNvSpPr>
            <a:spLocks noGrp="1"/>
          </p:cNvSpPr>
          <p:nvPr>
            <p:ph type="title"/>
          </p:nvPr>
        </p:nvSpPr>
        <p:spPr/>
        <p:txBody>
          <a:bodyPr/>
          <a:lstStyle/>
          <a:p>
            <a:r>
              <a:rPr lang="en-US" dirty="0"/>
              <a:t>Lecture Outline</a:t>
            </a:r>
          </a:p>
        </p:txBody>
      </p:sp>
      <p:sp>
        <p:nvSpPr>
          <p:cNvPr id="3" name="Content Placeholder 2">
            <a:extLst>
              <a:ext uri="{FF2B5EF4-FFF2-40B4-BE49-F238E27FC236}">
                <a16:creationId xmlns:a16="http://schemas.microsoft.com/office/drawing/2014/main" id="{5ED9FB77-BBD5-834C-8057-EC62849C1E37}"/>
              </a:ext>
            </a:extLst>
          </p:cNvPr>
          <p:cNvSpPr>
            <a:spLocks noGrp="1"/>
          </p:cNvSpPr>
          <p:nvPr>
            <p:ph idx="1"/>
          </p:nvPr>
        </p:nvSpPr>
        <p:spPr/>
        <p:txBody>
          <a:bodyPr>
            <a:normAutofit fontScale="77500" lnSpcReduction="20000"/>
          </a:bodyPr>
          <a:lstStyle/>
          <a:p>
            <a:r>
              <a:rPr lang="en-US" dirty="0"/>
              <a:t>What is natural language processing?</a:t>
            </a:r>
          </a:p>
          <a:p>
            <a:endParaRPr lang="en-US" dirty="0"/>
          </a:p>
          <a:p>
            <a:r>
              <a:rPr lang="en-US" dirty="0"/>
              <a:t>What can NLP do?</a:t>
            </a:r>
          </a:p>
          <a:p>
            <a:endParaRPr lang="en-US" dirty="0"/>
          </a:p>
          <a:p>
            <a:r>
              <a:rPr lang="en-US" dirty="0"/>
              <a:t>What can NLP do in medicine?</a:t>
            </a:r>
          </a:p>
          <a:p>
            <a:endParaRPr lang="en-US" dirty="0"/>
          </a:p>
          <a:p>
            <a:r>
              <a:rPr lang="en-US" dirty="0"/>
              <a:t>How does it work? (version 1)</a:t>
            </a:r>
          </a:p>
          <a:p>
            <a:endParaRPr lang="en-US" dirty="0"/>
          </a:p>
          <a:p>
            <a:r>
              <a:rPr lang="en-US" u="sng" dirty="0"/>
              <a:t>Next time</a:t>
            </a:r>
            <a:r>
              <a:rPr lang="en-US" dirty="0"/>
              <a:t>: How does it work (version 2)</a:t>
            </a:r>
          </a:p>
        </p:txBody>
      </p:sp>
    </p:spTree>
    <p:extLst>
      <p:ext uri="{BB962C8B-B14F-4D97-AF65-F5344CB8AC3E}">
        <p14:creationId xmlns:p14="http://schemas.microsoft.com/office/powerpoint/2010/main" val="4122123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68" y="139657"/>
            <a:ext cx="11900770" cy="737166"/>
          </a:xfrm>
        </p:spPr>
        <p:txBody>
          <a:bodyPr>
            <a:normAutofit fontScale="90000"/>
          </a:bodyPr>
          <a:lstStyle/>
          <a:p>
            <a:r>
              <a:rPr lang="en-US" dirty="0"/>
              <a:t>Mental Health via Social Media</a:t>
            </a:r>
          </a:p>
        </p:txBody>
      </p:sp>
      <p:pic>
        <p:nvPicPr>
          <p:cNvPr id="7" name="Picture 6">
            <a:extLst>
              <a:ext uri="{FF2B5EF4-FFF2-40B4-BE49-F238E27FC236}">
                <a16:creationId xmlns:a16="http://schemas.microsoft.com/office/drawing/2014/main" id="{10E0E2AF-81DD-1D46-873D-C770DFFD13CE}"/>
              </a:ext>
            </a:extLst>
          </p:cNvPr>
          <p:cNvPicPr>
            <a:picLocks noChangeAspect="1"/>
          </p:cNvPicPr>
          <p:nvPr/>
        </p:nvPicPr>
        <p:blipFill>
          <a:blip r:embed="rId3"/>
          <a:stretch>
            <a:fillRect/>
          </a:stretch>
        </p:blipFill>
        <p:spPr>
          <a:xfrm>
            <a:off x="994688" y="1330509"/>
            <a:ext cx="3766398" cy="2118599"/>
          </a:xfrm>
          <a:prstGeom prst="rect">
            <a:avLst/>
          </a:prstGeom>
        </p:spPr>
      </p:pic>
      <p:sp>
        <p:nvSpPr>
          <p:cNvPr id="11" name="Rectangle 10">
            <a:extLst>
              <a:ext uri="{FF2B5EF4-FFF2-40B4-BE49-F238E27FC236}">
                <a16:creationId xmlns:a16="http://schemas.microsoft.com/office/drawing/2014/main" id="{64C0C8EC-15FA-F749-B4F2-920348F6FA58}"/>
              </a:ext>
            </a:extLst>
          </p:cNvPr>
          <p:cNvSpPr/>
          <p:nvPr/>
        </p:nvSpPr>
        <p:spPr>
          <a:xfrm>
            <a:off x="4761086" y="1756051"/>
            <a:ext cx="5827044" cy="461665"/>
          </a:xfrm>
          <a:prstGeom prst="rect">
            <a:avLst/>
          </a:prstGeom>
        </p:spPr>
        <p:txBody>
          <a:bodyPr wrap="none">
            <a:spAutoFit/>
          </a:bodyPr>
          <a:lstStyle/>
          <a:p>
            <a:r>
              <a:rPr lang="en-US" sz="2400" dirty="0">
                <a:latin typeface="NimbusRomNo9L"/>
              </a:rPr>
              <a:t>r/depression 		              r/</a:t>
            </a:r>
            <a:r>
              <a:rPr lang="en-US" sz="2400" dirty="0" err="1">
                <a:latin typeface="NimbusRomNo9L"/>
              </a:rPr>
              <a:t>SuicideWatch</a:t>
            </a:r>
            <a:r>
              <a:rPr lang="en-US" sz="2400" dirty="0">
                <a:latin typeface="NimbusRomNo9L"/>
              </a:rPr>
              <a:t> </a:t>
            </a:r>
            <a:endParaRPr lang="en-US" sz="2400" dirty="0"/>
          </a:p>
        </p:txBody>
      </p:sp>
      <p:sp>
        <p:nvSpPr>
          <p:cNvPr id="12" name="Right Arrow 11">
            <a:extLst>
              <a:ext uri="{FF2B5EF4-FFF2-40B4-BE49-F238E27FC236}">
                <a16:creationId xmlns:a16="http://schemas.microsoft.com/office/drawing/2014/main" id="{FB9E3D01-37C8-F644-AA9D-423CAF249E62}"/>
              </a:ext>
            </a:extLst>
          </p:cNvPr>
          <p:cNvSpPr/>
          <p:nvPr/>
        </p:nvSpPr>
        <p:spPr>
          <a:xfrm>
            <a:off x="6623164" y="1611676"/>
            <a:ext cx="1292352" cy="750414"/>
          </a:xfrm>
          <a:prstGeom prst="rightArrow">
            <a:avLst/>
          </a:prstGeom>
          <a:ln>
            <a:solidFill>
              <a:srgbClr val="EC5428"/>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2400" b="1" dirty="0">
                <a:solidFill>
                  <a:srgbClr val="EC5428"/>
                </a:solidFill>
              </a:rPr>
              <a:t>?</a:t>
            </a:r>
          </a:p>
        </p:txBody>
      </p:sp>
      <p:sp>
        <p:nvSpPr>
          <p:cNvPr id="13" name="Rectangle 12">
            <a:extLst>
              <a:ext uri="{FF2B5EF4-FFF2-40B4-BE49-F238E27FC236}">
                <a16:creationId xmlns:a16="http://schemas.microsoft.com/office/drawing/2014/main" id="{567EC7A9-6941-B649-8542-D5C0EF0AB013}"/>
              </a:ext>
            </a:extLst>
          </p:cNvPr>
          <p:cNvSpPr/>
          <p:nvPr/>
        </p:nvSpPr>
        <p:spPr>
          <a:xfrm>
            <a:off x="4761086" y="2643258"/>
            <a:ext cx="6096000" cy="738664"/>
          </a:xfrm>
          <a:prstGeom prst="rect">
            <a:avLst/>
          </a:prstGeom>
        </p:spPr>
        <p:txBody>
          <a:bodyPr>
            <a:spAutoFit/>
          </a:bodyPr>
          <a:lstStyle/>
          <a:p>
            <a:r>
              <a:rPr lang="en-US" sz="1400" dirty="0">
                <a:solidFill>
                  <a:srgbClr val="222222"/>
                </a:solidFill>
                <a:latin typeface="Arial" panose="020B0604020202020204" pitchFamily="34" charset="0"/>
              </a:rPr>
              <a:t>De Choudhury, </a:t>
            </a:r>
            <a:r>
              <a:rPr lang="en-US" sz="1400" dirty="0" err="1">
                <a:solidFill>
                  <a:srgbClr val="222222"/>
                </a:solidFill>
                <a:latin typeface="Arial" panose="020B0604020202020204" pitchFamily="34" charset="0"/>
              </a:rPr>
              <a:t>Munmun</a:t>
            </a:r>
            <a:r>
              <a:rPr lang="en-US" sz="1400" dirty="0">
                <a:solidFill>
                  <a:srgbClr val="222222"/>
                </a:solidFill>
                <a:latin typeface="Arial" panose="020B0604020202020204" pitchFamily="34" charset="0"/>
              </a:rPr>
              <a:t>, et al. "</a:t>
            </a:r>
            <a:r>
              <a:rPr lang="en-US" sz="1400" b="1" dirty="0">
                <a:solidFill>
                  <a:srgbClr val="222222"/>
                </a:solidFill>
                <a:latin typeface="Arial" panose="020B0604020202020204" pitchFamily="34" charset="0"/>
              </a:rPr>
              <a:t>Discovering shifts to suicidal ideation from mental health content in social media</a:t>
            </a:r>
            <a:r>
              <a:rPr lang="en-US" sz="1400" dirty="0">
                <a:solidFill>
                  <a:srgbClr val="222222"/>
                </a:solidFill>
                <a:latin typeface="Arial" panose="020B0604020202020204" pitchFamily="34" charset="0"/>
              </a:rPr>
              <a:t>." </a:t>
            </a:r>
            <a:r>
              <a:rPr lang="en-US" sz="1400" i="1" dirty="0">
                <a:solidFill>
                  <a:srgbClr val="222222"/>
                </a:solidFill>
                <a:latin typeface="Arial" panose="020B0604020202020204" pitchFamily="34" charset="0"/>
              </a:rPr>
              <a:t>Proceedings of the 2016 CHI conference on human factors in computing systems</a:t>
            </a:r>
            <a:r>
              <a:rPr lang="en-US" sz="1400" dirty="0">
                <a:solidFill>
                  <a:srgbClr val="222222"/>
                </a:solidFill>
                <a:latin typeface="Arial" panose="020B0604020202020204" pitchFamily="34" charset="0"/>
              </a:rPr>
              <a:t>. ACM, 2016.</a:t>
            </a:r>
            <a:endParaRPr lang="en-US" sz="1400" dirty="0"/>
          </a:p>
        </p:txBody>
      </p:sp>
      <p:sp>
        <p:nvSpPr>
          <p:cNvPr id="14" name="TextBox 13"/>
          <p:cNvSpPr txBox="1"/>
          <p:nvPr/>
        </p:nvSpPr>
        <p:spPr>
          <a:xfrm>
            <a:off x="2011001" y="5148357"/>
            <a:ext cx="8177303" cy="584775"/>
          </a:xfrm>
          <a:prstGeom prst="rect">
            <a:avLst/>
          </a:prstGeom>
          <a:noFill/>
        </p:spPr>
        <p:txBody>
          <a:bodyPr wrap="none" rtlCol="0">
            <a:spAutoFit/>
          </a:bodyPr>
          <a:lstStyle/>
          <a:p>
            <a:r>
              <a:rPr lang="en-US" sz="3200" dirty="0">
                <a:solidFill>
                  <a:srgbClr val="FF0000"/>
                </a:solidFill>
              </a:rPr>
              <a:t>Binary Classification: Suicidal Ideation? (Yes/No)</a:t>
            </a:r>
          </a:p>
        </p:txBody>
      </p:sp>
    </p:spTree>
    <p:extLst>
      <p:ext uri="{BB962C8B-B14F-4D97-AF65-F5344CB8AC3E}">
        <p14:creationId xmlns:p14="http://schemas.microsoft.com/office/powerpoint/2010/main" val="2124422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5A9C0F-C73E-5044-BA14-46B00A07B475}"/>
              </a:ext>
            </a:extLst>
          </p:cNvPr>
          <p:cNvPicPr>
            <a:picLocks noChangeAspect="1"/>
          </p:cNvPicPr>
          <p:nvPr/>
        </p:nvPicPr>
        <p:blipFill>
          <a:blip r:embed="rId3"/>
          <a:stretch>
            <a:fillRect/>
          </a:stretch>
        </p:blipFill>
        <p:spPr>
          <a:xfrm>
            <a:off x="4938760" y="1452172"/>
            <a:ext cx="6561150" cy="3490532"/>
          </a:xfrm>
          <a:prstGeom prst="rect">
            <a:avLst/>
          </a:prstGeom>
        </p:spPr>
      </p:pic>
      <p:sp>
        <p:nvSpPr>
          <p:cNvPr id="4" name="Title 1">
            <a:extLst>
              <a:ext uri="{FF2B5EF4-FFF2-40B4-BE49-F238E27FC236}">
                <a16:creationId xmlns:a16="http://schemas.microsoft.com/office/drawing/2014/main" id="{8A4FEACA-2FD0-CB41-8405-C78FC168150A}"/>
              </a:ext>
            </a:extLst>
          </p:cNvPr>
          <p:cNvSpPr>
            <a:spLocks noGrp="1"/>
          </p:cNvSpPr>
          <p:nvPr>
            <p:ph type="title"/>
          </p:nvPr>
        </p:nvSpPr>
        <p:spPr>
          <a:xfrm>
            <a:off x="0" y="139657"/>
            <a:ext cx="12192000" cy="737166"/>
          </a:xfrm>
        </p:spPr>
        <p:txBody>
          <a:bodyPr>
            <a:normAutofit fontScale="90000"/>
          </a:bodyPr>
          <a:lstStyle/>
          <a:p>
            <a:r>
              <a:rPr lang="en-US" dirty="0"/>
              <a:t>Global Maternal Health</a:t>
            </a:r>
          </a:p>
        </p:txBody>
      </p:sp>
      <p:pic>
        <p:nvPicPr>
          <p:cNvPr id="5" name="Picture 4">
            <a:extLst>
              <a:ext uri="{FF2B5EF4-FFF2-40B4-BE49-F238E27FC236}">
                <a16:creationId xmlns:a16="http://schemas.microsoft.com/office/drawing/2014/main" id="{9AD5F0AE-E388-7445-B1D8-1105038B3314}"/>
              </a:ext>
            </a:extLst>
          </p:cNvPr>
          <p:cNvPicPr>
            <a:picLocks noChangeAspect="1"/>
          </p:cNvPicPr>
          <p:nvPr/>
        </p:nvPicPr>
        <p:blipFill>
          <a:blip r:embed="rId4"/>
          <a:stretch>
            <a:fillRect/>
          </a:stretch>
        </p:blipFill>
        <p:spPr>
          <a:xfrm>
            <a:off x="368056" y="2619708"/>
            <a:ext cx="4027006" cy="2681986"/>
          </a:xfrm>
          <a:prstGeom prst="rect">
            <a:avLst/>
          </a:prstGeom>
        </p:spPr>
      </p:pic>
      <p:sp>
        <p:nvSpPr>
          <p:cNvPr id="6" name="Rectangle 5">
            <a:extLst>
              <a:ext uri="{FF2B5EF4-FFF2-40B4-BE49-F238E27FC236}">
                <a16:creationId xmlns:a16="http://schemas.microsoft.com/office/drawing/2014/main" id="{592026FB-1925-2E46-B2A1-98454C1EDDB0}"/>
              </a:ext>
            </a:extLst>
          </p:cNvPr>
          <p:cNvSpPr/>
          <p:nvPr/>
        </p:nvSpPr>
        <p:spPr>
          <a:xfrm>
            <a:off x="571047" y="1148101"/>
            <a:ext cx="3621024" cy="1200329"/>
          </a:xfrm>
          <a:prstGeom prst="rect">
            <a:avLst/>
          </a:prstGeom>
        </p:spPr>
        <p:txBody>
          <a:bodyPr wrap="square">
            <a:spAutoFit/>
          </a:bodyPr>
          <a:lstStyle/>
          <a:p>
            <a:pPr algn="ctr"/>
            <a:r>
              <a:rPr lang="en-US" b="1" dirty="0">
                <a:solidFill>
                  <a:srgbClr val="212326"/>
                </a:solidFill>
                <a:latin typeface="freight-sans-pro"/>
              </a:rPr>
              <a:t>Maternal Health </a:t>
            </a:r>
            <a:r>
              <a:rPr lang="en-US" b="1" dirty="0" err="1">
                <a:solidFill>
                  <a:srgbClr val="212326"/>
                </a:solidFill>
                <a:latin typeface="freight-sans-pro"/>
              </a:rPr>
              <a:t>HelpDesk</a:t>
            </a:r>
            <a:r>
              <a:rPr lang="en-US" b="1" dirty="0">
                <a:solidFill>
                  <a:srgbClr val="212326"/>
                </a:solidFill>
                <a:latin typeface="freight-sans-pro"/>
              </a:rPr>
              <a:t>:</a:t>
            </a:r>
          </a:p>
          <a:p>
            <a:pPr algn="ctr"/>
            <a:endParaRPr lang="en-US" b="1" dirty="0">
              <a:solidFill>
                <a:srgbClr val="212326"/>
              </a:solidFill>
              <a:latin typeface="freight-sans-pro"/>
            </a:endParaRPr>
          </a:p>
          <a:p>
            <a:pPr algn="ctr"/>
            <a:r>
              <a:rPr lang="en-US" b="1" i="0" u="none" strike="noStrike" dirty="0">
                <a:solidFill>
                  <a:srgbClr val="212326"/>
                </a:solidFill>
                <a:effectLst/>
                <a:latin typeface="freight-sans-pro"/>
              </a:rPr>
              <a:t>2 million women connected to </a:t>
            </a:r>
            <a:r>
              <a:rPr lang="en-US" b="1" i="0" u="none" strike="noStrike" dirty="0" err="1">
                <a:solidFill>
                  <a:srgbClr val="212326"/>
                </a:solidFill>
                <a:effectLst/>
                <a:latin typeface="freight-sans-pro"/>
              </a:rPr>
              <a:t>NDoH</a:t>
            </a:r>
            <a:r>
              <a:rPr lang="en-US" b="1" dirty="0">
                <a:solidFill>
                  <a:srgbClr val="212326"/>
                </a:solidFill>
                <a:latin typeface="freight-sans-pro"/>
              </a:rPr>
              <a:t> staff via SMS</a:t>
            </a:r>
            <a:endParaRPr lang="en-US" b="0" i="0" u="none" strike="noStrike" dirty="0">
              <a:effectLst/>
              <a:latin typeface="freight-sans-pro"/>
            </a:endParaRPr>
          </a:p>
        </p:txBody>
      </p:sp>
      <p:sp>
        <p:nvSpPr>
          <p:cNvPr id="7" name="Rectangle 6">
            <a:extLst>
              <a:ext uri="{FF2B5EF4-FFF2-40B4-BE49-F238E27FC236}">
                <a16:creationId xmlns:a16="http://schemas.microsoft.com/office/drawing/2014/main" id="{6D48AE61-F0ED-384B-9E2C-BD7F3C5A231F}"/>
              </a:ext>
            </a:extLst>
          </p:cNvPr>
          <p:cNvSpPr/>
          <p:nvPr/>
        </p:nvSpPr>
        <p:spPr>
          <a:xfrm>
            <a:off x="9732270" y="4942704"/>
            <a:ext cx="2311338" cy="338554"/>
          </a:xfrm>
          <a:prstGeom prst="rect">
            <a:avLst/>
          </a:prstGeom>
        </p:spPr>
        <p:txBody>
          <a:bodyPr wrap="none">
            <a:spAutoFit/>
          </a:bodyPr>
          <a:lstStyle/>
          <a:p>
            <a:r>
              <a:rPr lang="en-US" sz="1600" dirty="0"/>
              <a:t>https://</a:t>
            </a:r>
            <a:r>
              <a:rPr lang="en-US" sz="1600" dirty="0" err="1"/>
              <a:t>www.praekelt.org</a:t>
            </a:r>
            <a:endParaRPr lang="en-US" sz="1600" dirty="0"/>
          </a:p>
        </p:txBody>
      </p:sp>
      <p:sp>
        <p:nvSpPr>
          <p:cNvPr id="8" name="TextBox 7"/>
          <p:cNvSpPr txBox="1"/>
          <p:nvPr/>
        </p:nvSpPr>
        <p:spPr>
          <a:xfrm>
            <a:off x="2031201" y="5579911"/>
            <a:ext cx="8129598" cy="584775"/>
          </a:xfrm>
          <a:prstGeom prst="rect">
            <a:avLst/>
          </a:prstGeom>
          <a:noFill/>
        </p:spPr>
        <p:txBody>
          <a:bodyPr wrap="none" rtlCol="0">
            <a:spAutoFit/>
          </a:bodyPr>
          <a:lstStyle/>
          <a:p>
            <a:r>
              <a:rPr lang="en-US" sz="3200" dirty="0">
                <a:solidFill>
                  <a:srgbClr val="FF0000"/>
                </a:solidFill>
              </a:rPr>
              <a:t>Binary Classification: Urgent Message? (Yes/No)</a:t>
            </a:r>
          </a:p>
        </p:txBody>
      </p:sp>
    </p:spTree>
    <p:extLst>
      <p:ext uri="{BB962C8B-B14F-4D97-AF65-F5344CB8AC3E}">
        <p14:creationId xmlns:p14="http://schemas.microsoft.com/office/powerpoint/2010/main" val="368950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A925C-508A-E640-A629-DE419CF96D52}"/>
              </a:ext>
            </a:extLst>
          </p:cNvPr>
          <p:cNvSpPr>
            <a:spLocks noGrp="1"/>
          </p:cNvSpPr>
          <p:nvPr>
            <p:ph type="title"/>
          </p:nvPr>
        </p:nvSpPr>
        <p:spPr/>
        <p:txBody>
          <a:bodyPr>
            <a:normAutofit fontScale="90000"/>
          </a:bodyPr>
          <a:lstStyle/>
          <a:p>
            <a:r>
              <a:rPr lang="en-US" dirty="0"/>
              <a:t>How does this fit in our Previous Framework?</a:t>
            </a:r>
          </a:p>
        </p:txBody>
      </p:sp>
      <p:sp>
        <p:nvSpPr>
          <p:cNvPr id="3" name="Text Placeholder 2">
            <a:extLst>
              <a:ext uri="{FF2B5EF4-FFF2-40B4-BE49-F238E27FC236}">
                <a16:creationId xmlns:a16="http://schemas.microsoft.com/office/drawing/2014/main" id="{5EC30FA9-CC6E-E14F-B2A8-36B0DCC8724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658523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5A9C0F-C73E-5044-BA14-46B00A07B475}"/>
              </a:ext>
            </a:extLst>
          </p:cNvPr>
          <p:cNvPicPr>
            <a:picLocks noChangeAspect="1"/>
          </p:cNvPicPr>
          <p:nvPr/>
        </p:nvPicPr>
        <p:blipFill>
          <a:blip r:embed="rId3"/>
          <a:stretch>
            <a:fillRect/>
          </a:stretch>
        </p:blipFill>
        <p:spPr>
          <a:xfrm>
            <a:off x="6211506" y="1282895"/>
            <a:ext cx="4793510" cy="2550147"/>
          </a:xfrm>
          <a:prstGeom prst="rect">
            <a:avLst/>
          </a:prstGeom>
        </p:spPr>
      </p:pic>
      <p:sp>
        <p:nvSpPr>
          <p:cNvPr id="4" name="Title 1">
            <a:extLst>
              <a:ext uri="{FF2B5EF4-FFF2-40B4-BE49-F238E27FC236}">
                <a16:creationId xmlns:a16="http://schemas.microsoft.com/office/drawing/2014/main" id="{8A4FEACA-2FD0-CB41-8405-C78FC168150A}"/>
              </a:ext>
            </a:extLst>
          </p:cNvPr>
          <p:cNvSpPr>
            <a:spLocks noGrp="1"/>
          </p:cNvSpPr>
          <p:nvPr>
            <p:ph type="title"/>
          </p:nvPr>
        </p:nvSpPr>
        <p:spPr>
          <a:xfrm>
            <a:off x="0" y="139657"/>
            <a:ext cx="12192000" cy="737166"/>
          </a:xfrm>
        </p:spPr>
        <p:txBody>
          <a:bodyPr>
            <a:normAutofit fontScale="90000"/>
          </a:bodyPr>
          <a:lstStyle/>
          <a:p>
            <a:r>
              <a:rPr lang="en-US" dirty="0"/>
              <a:t>Text Classification</a:t>
            </a:r>
          </a:p>
        </p:txBody>
      </p:sp>
      <p:pic>
        <p:nvPicPr>
          <p:cNvPr id="5" name="Picture 4">
            <a:extLst>
              <a:ext uri="{FF2B5EF4-FFF2-40B4-BE49-F238E27FC236}">
                <a16:creationId xmlns:a16="http://schemas.microsoft.com/office/drawing/2014/main" id="{9AD5F0AE-E388-7445-B1D8-1105038B3314}"/>
              </a:ext>
            </a:extLst>
          </p:cNvPr>
          <p:cNvPicPr>
            <a:picLocks noChangeAspect="1"/>
          </p:cNvPicPr>
          <p:nvPr/>
        </p:nvPicPr>
        <p:blipFill>
          <a:blip r:embed="rId4"/>
          <a:stretch>
            <a:fillRect/>
          </a:stretch>
        </p:blipFill>
        <p:spPr>
          <a:xfrm>
            <a:off x="1010607" y="1452172"/>
            <a:ext cx="4027006" cy="2681986"/>
          </a:xfrm>
          <a:prstGeom prst="rect">
            <a:avLst/>
          </a:prstGeom>
        </p:spPr>
      </p:pic>
      <p:sp>
        <p:nvSpPr>
          <p:cNvPr id="7" name="Rectangle 6">
            <a:extLst>
              <a:ext uri="{FF2B5EF4-FFF2-40B4-BE49-F238E27FC236}">
                <a16:creationId xmlns:a16="http://schemas.microsoft.com/office/drawing/2014/main" id="{6D48AE61-F0ED-384B-9E2C-BD7F3C5A231F}"/>
              </a:ext>
            </a:extLst>
          </p:cNvPr>
          <p:cNvSpPr/>
          <p:nvPr/>
        </p:nvSpPr>
        <p:spPr>
          <a:xfrm>
            <a:off x="9670486" y="3795604"/>
            <a:ext cx="2311338" cy="338554"/>
          </a:xfrm>
          <a:prstGeom prst="rect">
            <a:avLst/>
          </a:prstGeom>
        </p:spPr>
        <p:txBody>
          <a:bodyPr wrap="none">
            <a:spAutoFit/>
          </a:bodyPr>
          <a:lstStyle/>
          <a:p>
            <a:r>
              <a:rPr lang="en-US" sz="1600" dirty="0"/>
              <a:t>https://</a:t>
            </a:r>
            <a:r>
              <a:rPr lang="en-US" sz="1600" dirty="0" err="1"/>
              <a:t>www.praekelt.org</a:t>
            </a:r>
            <a:endParaRPr lang="en-US" sz="1600" dirty="0"/>
          </a:p>
        </p:txBody>
      </p:sp>
      <p:sp>
        <p:nvSpPr>
          <p:cNvPr id="8" name="TextBox 7"/>
          <p:cNvSpPr txBox="1"/>
          <p:nvPr/>
        </p:nvSpPr>
        <p:spPr>
          <a:xfrm>
            <a:off x="1486769" y="5187240"/>
            <a:ext cx="9218461" cy="584775"/>
          </a:xfrm>
          <a:prstGeom prst="rect">
            <a:avLst/>
          </a:prstGeom>
          <a:noFill/>
        </p:spPr>
        <p:txBody>
          <a:bodyPr wrap="square" rtlCol="0">
            <a:spAutoFit/>
          </a:bodyPr>
          <a:lstStyle/>
          <a:p>
            <a:pPr algn="ctr"/>
            <a:r>
              <a:rPr lang="en-US" sz="3200" dirty="0">
                <a:solidFill>
                  <a:srgbClr val="FF0000"/>
                </a:solidFill>
              </a:rPr>
              <a:t>Can we use logistic regression to solve this problem?</a:t>
            </a:r>
          </a:p>
        </p:txBody>
      </p:sp>
    </p:spTree>
    <p:extLst>
      <p:ext uri="{BB962C8B-B14F-4D97-AF65-F5344CB8AC3E}">
        <p14:creationId xmlns:p14="http://schemas.microsoft.com/office/powerpoint/2010/main" val="1291896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a:xfrm>
            <a:off x="0" y="274639"/>
            <a:ext cx="12192000" cy="1143000"/>
          </a:xfrm>
        </p:spPr>
        <p:txBody>
          <a:bodyPr>
            <a:noAutofit/>
          </a:bodyPr>
          <a:lstStyle/>
          <a:p>
            <a:r>
              <a:rPr lang="en-US" sz="4267" dirty="0"/>
              <a:t>How can we use logistic regression </a:t>
            </a:r>
            <a:br>
              <a:rPr lang="en-US" sz="4267" dirty="0"/>
            </a:br>
            <a:r>
              <a:rPr lang="en-US" sz="4267" dirty="0"/>
              <a:t>for text classification?</a:t>
            </a:r>
          </a:p>
        </p:txBody>
      </p:sp>
      <p:cxnSp>
        <p:nvCxnSpPr>
          <p:cNvPr id="39" name="Straight Arrow Connector 38">
            <a:extLst>
              <a:ext uri="{FF2B5EF4-FFF2-40B4-BE49-F238E27FC236}">
                <a16:creationId xmlns:a16="http://schemas.microsoft.com/office/drawing/2014/main" id="{213A1C08-7264-534B-BF7D-B870FCECD83D}"/>
              </a:ext>
            </a:extLst>
          </p:cNvPr>
          <p:cNvCxnSpPr>
            <a:cxnSpLocks/>
          </p:cNvCxnSpPr>
          <p:nvPr/>
        </p:nvCxnSpPr>
        <p:spPr>
          <a:xfrm flipV="1">
            <a:off x="2217107" y="3694430"/>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134D0CD-BAC0-5F44-839E-0CBDCB88BB08}"/>
              </a:ext>
            </a:extLst>
          </p:cNvPr>
          <p:cNvCxnSpPr>
            <a:cxnSpLocks/>
          </p:cNvCxnSpPr>
          <p:nvPr/>
        </p:nvCxnSpPr>
        <p:spPr>
          <a:xfrm flipH="1" flipV="1">
            <a:off x="2838890" y="3694430"/>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E1DE7A53-058C-B347-BC25-AB052A7D272E}"/>
              </a:ext>
            </a:extLst>
          </p:cNvPr>
          <p:cNvCxnSpPr>
            <a:cxnSpLocks/>
          </p:cNvCxnSpPr>
          <p:nvPr/>
        </p:nvCxnSpPr>
        <p:spPr>
          <a:xfrm flipV="1">
            <a:off x="1373595" y="3694430"/>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F4049EAA-17DF-7E42-A394-6984E48ED682}"/>
              </a:ext>
            </a:extLst>
          </p:cNvPr>
          <p:cNvCxnSpPr>
            <a:cxnSpLocks/>
          </p:cNvCxnSpPr>
          <p:nvPr/>
        </p:nvCxnSpPr>
        <p:spPr>
          <a:xfrm flipV="1">
            <a:off x="1791222" y="3694430"/>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D28AE069-5836-464E-9C93-A719A0595B13}"/>
              </a:ext>
            </a:extLst>
          </p:cNvPr>
          <p:cNvCxnSpPr>
            <a:cxnSpLocks/>
          </p:cNvCxnSpPr>
          <p:nvPr/>
        </p:nvCxnSpPr>
        <p:spPr>
          <a:xfrm flipV="1">
            <a:off x="2680570" y="3694430"/>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5" name="Picture 44">
            <a:extLst>
              <a:ext uri="{FF2B5EF4-FFF2-40B4-BE49-F238E27FC236}">
                <a16:creationId xmlns:a16="http://schemas.microsoft.com/office/drawing/2014/main" id="{C1F8BF20-364A-5843-8FD8-15161C5B5F23}"/>
              </a:ext>
            </a:extLst>
          </p:cNvPr>
          <p:cNvPicPr>
            <a:picLocks noChangeAspect="1"/>
          </p:cNvPicPr>
          <p:nvPr/>
        </p:nvPicPr>
        <p:blipFill>
          <a:blip r:embed="rId3"/>
          <a:stretch>
            <a:fillRect/>
          </a:stretch>
        </p:blipFill>
        <p:spPr>
          <a:xfrm>
            <a:off x="1126908" y="5190586"/>
            <a:ext cx="3520249" cy="473439"/>
          </a:xfrm>
          <a:prstGeom prst="rect">
            <a:avLst/>
          </a:prstGeom>
        </p:spPr>
      </p:pic>
      <p:sp>
        <p:nvSpPr>
          <p:cNvPr id="46" name="TextBox 45">
            <a:extLst>
              <a:ext uri="{FF2B5EF4-FFF2-40B4-BE49-F238E27FC236}">
                <a16:creationId xmlns:a16="http://schemas.microsoft.com/office/drawing/2014/main" id="{B7196F96-9B92-C84B-B33C-4585B8AE5240}"/>
              </a:ext>
            </a:extLst>
          </p:cNvPr>
          <p:cNvSpPr txBox="1"/>
          <p:nvPr/>
        </p:nvSpPr>
        <p:spPr>
          <a:xfrm>
            <a:off x="1101856" y="556963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8E5E827C-A41C-9A41-A801-49CEF2580E6C}"/>
              </a:ext>
            </a:extLst>
          </p:cNvPr>
          <p:cNvSpPr txBox="1"/>
          <p:nvPr/>
        </p:nvSpPr>
        <p:spPr>
          <a:xfrm>
            <a:off x="4147603" y="5569635"/>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48" name="Straight Arrow Connector 47">
            <a:extLst>
              <a:ext uri="{FF2B5EF4-FFF2-40B4-BE49-F238E27FC236}">
                <a16:creationId xmlns:a16="http://schemas.microsoft.com/office/drawing/2014/main" id="{FCAD43C3-5611-4743-9BA6-50F550926F4D}"/>
              </a:ext>
            </a:extLst>
          </p:cNvPr>
          <p:cNvCxnSpPr>
            <a:cxnSpLocks/>
          </p:cNvCxnSpPr>
          <p:nvPr/>
        </p:nvCxnSpPr>
        <p:spPr>
          <a:xfrm flipH="1" flipV="1">
            <a:off x="2838890" y="3694430"/>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8BE6C33-E740-FC40-A977-E150AA9A4605}"/>
              </a:ext>
            </a:extLst>
          </p:cNvPr>
          <p:cNvCxnSpPr>
            <a:cxnSpLocks/>
          </p:cNvCxnSpPr>
          <p:nvPr/>
        </p:nvCxnSpPr>
        <p:spPr>
          <a:xfrm flipH="1" flipV="1">
            <a:off x="2838890" y="3694430"/>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90EA6B8-77A2-EA4B-B703-C5ED9D5382E8}"/>
              </a:ext>
            </a:extLst>
          </p:cNvPr>
          <p:cNvCxnSpPr>
            <a:cxnSpLocks/>
          </p:cNvCxnSpPr>
          <p:nvPr/>
        </p:nvCxnSpPr>
        <p:spPr>
          <a:xfrm flipH="1" flipV="1">
            <a:off x="2838890" y="3694430"/>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938B7CFD-346D-414D-A4AC-DF1E1B8836E9}"/>
              </a:ext>
            </a:extLst>
          </p:cNvPr>
          <p:cNvSpPr txBox="1"/>
          <p:nvPr/>
        </p:nvSpPr>
        <p:spPr>
          <a:xfrm>
            <a:off x="1520622" y="401406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11E7216C-07F4-D446-B563-C5713BD860F6}"/>
              </a:ext>
            </a:extLst>
          </p:cNvPr>
          <p:cNvSpPr txBox="1"/>
          <p:nvPr/>
        </p:nvSpPr>
        <p:spPr>
          <a:xfrm>
            <a:off x="3700983" y="4014065"/>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53" name="Table 52">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336298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54" name="TextBox 53">
            <a:extLst>
              <a:ext uri="{FF2B5EF4-FFF2-40B4-BE49-F238E27FC236}">
                <a16:creationId xmlns:a16="http://schemas.microsoft.com/office/drawing/2014/main" id="{DCE73603-7DAB-214C-9191-92C8419239D0}"/>
              </a:ext>
            </a:extLst>
          </p:cNvPr>
          <p:cNvSpPr txBox="1"/>
          <p:nvPr/>
        </p:nvSpPr>
        <p:spPr>
          <a:xfrm>
            <a:off x="3080075" y="3299683"/>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z</a:t>
            </a:r>
            <a:r>
              <a:rPr lang="en-US" sz="2797" i="1" baseline="-25000" dirty="0" err="1">
                <a:latin typeface="Times New Roman" panose="02020603050405020304" pitchFamily="18" charset="0"/>
                <a:cs typeface="Times New Roman" panose="02020603050405020304" pitchFamily="18" charset="0"/>
              </a:rPr>
              <a:t>i</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A9A3DC97-6FD7-3D44-A8F4-972C07178FC6}"/>
                  </a:ext>
                </a:extLst>
              </p:cNvPr>
              <p:cNvSpPr/>
              <p:nvPr/>
            </p:nvSpPr>
            <p:spPr>
              <a:xfrm>
                <a:off x="2614274" y="2598064"/>
                <a:ext cx="470357"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 </m:t>
                      </m:r>
                      <m:r>
                        <a:rPr lang="el-GR" sz="3200" i="1" dirty="0" smtClean="0">
                          <a:latin typeface="Cambria Math" panose="02040503050406030204" pitchFamily="18" charset="0"/>
                        </a:rPr>
                        <m:t>𝜎</m:t>
                      </m:r>
                    </m:oMath>
                  </m:oMathPara>
                </a14:m>
                <a:endParaRPr lang="en-US" dirty="0"/>
              </a:p>
            </p:txBody>
          </p:sp>
        </mc:Choice>
        <mc:Fallback xmlns="">
          <p:sp>
            <p:nvSpPr>
              <p:cNvPr id="55" name="Oval 54">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2614274" y="2598064"/>
                <a:ext cx="470357" cy="459473"/>
              </a:xfrm>
              <a:prstGeom prst="ellipse">
                <a:avLst/>
              </a:prstGeom>
              <a:blipFill>
                <a:blip r:embed="rId4"/>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C134D0CD-BAC0-5F44-839E-0CBDCB88BB08}"/>
              </a:ext>
            </a:extLst>
          </p:cNvPr>
          <p:cNvCxnSpPr>
            <a:cxnSpLocks/>
            <a:stCxn id="53" idx="0"/>
            <a:endCxn id="55" idx="4"/>
          </p:cNvCxnSpPr>
          <p:nvPr/>
        </p:nvCxnSpPr>
        <p:spPr>
          <a:xfrm flipV="1">
            <a:off x="2849453" y="3057537"/>
            <a:ext cx="0" cy="305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7" name="Table 56">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1874273"/>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58" name="Straight Arrow Connector 57">
            <a:extLst>
              <a:ext uri="{FF2B5EF4-FFF2-40B4-BE49-F238E27FC236}">
                <a16:creationId xmlns:a16="http://schemas.microsoft.com/office/drawing/2014/main" id="{C134D0CD-BAC0-5F44-839E-0CBDCB88BB08}"/>
              </a:ext>
            </a:extLst>
          </p:cNvPr>
          <p:cNvCxnSpPr>
            <a:cxnSpLocks/>
            <a:stCxn id="55" idx="0"/>
            <a:endCxn id="57" idx="2"/>
          </p:cNvCxnSpPr>
          <p:nvPr/>
        </p:nvCxnSpPr>
        <p:spPr>
          <a:xfrm flipV="1">
            <a:off x="2849453" y="2333746"/>
            <a:ext cx="0" cy="264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CE73603-7DAB-214C-9191-92C8419239D0}"/>
                  </a:ext>
                </a:extLst>
              </p:cNvPr>
              <p:cNvSpPr txBox="1"/>
              <p:nvPr/>
            </p:nvSpPr>
            <p:spPr>
              <a:xfrm>
                <a:off x="3054088" y="1837089"/>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59" name="TextBox 58">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3054088" y="1837089"/>
                <a:ext cx="482826" cy="512576"/>
              </a:xfrm>
              <a:prstGeom prst="rect">
                <a:avLst/>
              </a:prstGeom>
              <a:blipFill>
                <a:blip r:embed="rId5"/>
                <a:stretch>
                  <a:fillRect/>
                </a:stretch>
              </a:blipFill>
            </p:spPr>
            <p:txBody>
              <a:bodyPr/>
              <a:lstStyle/>
              <a:p>
                <a:r>
                  <a:rPr lang="en-US">
                    <a:noFill/>
                  </a:rPr>
                  <a:t> </a:t>
                </a:r>
              </a:p>
            </p:txBody>
          </p:sp>
        </mc:Fallback>
      </mc:AlternateContent>
      <p:sp>
        <p:nvSpPr>
          <p:cNvPr id="3" name="Right Brace 2"/>
          <p:cNvSpPr/>
          <p:nvPr/>
        </p:nvSpPr>
        <p:spPr>
          <a:xfrm>
            <a:off x="5018421" y="1837089"/>
            <a:ext cx="664314" cy="1857341"/>
          </a:xfrm>
          <a:prstGeom prst="rightBrace">
            <a:avLst>
              <a:gd name="adj1" fmla="val 37820"/>
              <a:gd name="adj2" fmla="val 5000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4" name="TextBox 3"/>
          <p:cNvSpPr txBox="1"/>
          <p:nvPr/>
        </p:nvSpPr>
        <p:spPr>
          <a:xfrm>
            <a:off x="5881361" y="2581093"/>
            <a:ext cx="1801583" cy="369332"/>
          </a:xfrm>
          <a:prstGeom prst="rect">
            <a:avLst/>
          </a:prstGeom>
          <a:noFill/>
        </p:spPr>
        <p:txBody>
          <a:bodyPr wrap="none" rtlCol="0">
            <a:spAutoFit/>
          </a:bodyPr>
          <a:lstStyle/>
          <a:p>
            <a:r>
              <a:rPr lang="en-US" dirty="0"/>
              <a:t>This looks good…</a:t>
            </a:r>
          </a:p>
        </p:txBody>
      </p:sp>
      <p:sp>
        <p:nvSpPr>
          <p:cNvPr id="25" name="Right Brace 24"/>
          <p:cNvSpPr/>
          <p:nvPr/>
        </p:nvSpPr>
        <p:spPr>
          <a:xfrm>
            <a:off x="5018421" y="5190586"/>
            <a:ext cx="413795" cy="901821"/>
          </a:xfrm>
          <a:prstGeom prst="rightBrace">
            <a:avLst>
              <a:gd name="adj1" fmla="val 37820"/>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TextBox 25"/>
          <p:cNvSpPr txBox="1"/>
          <p:nvPr/>
        </p:nvSpPr>
        <p:spPr>
          <a:xfrm>
            <a:off x="5640642" y="5461689"/>
            <a:ext cx="2803973" cy="369332"/>
          </a:xfrm>
          <a:prstGeom prst="rect">
            <a:avLst/>
          </a:prstGeom>
          <a:noFill/>
        </p:spPr>
        <p:txBody>
          <a:bodyPr wrap="none" rtlCol="0">
            <a:spAutoFit/>
          </a:bodyPr>
          <a:lstStyle/>
          <a:p>
            <a:r>
              <a:rPr lang="en-US" dirty="0"/>
              <a:t>But what are our features??</a:t>
            </a:r>
          </a:p>
        </p:txBody>
      </p:sp>
    </p:spTree>
    <p:extLst>
      <p:ext uri="{BB962C8B-B14F-4D97-AF65-F5344CB8AC3E}">
        <p14:creationId xmlns:p14="http://schemas.microsoft.com/office/powerpoint/2010/main" val="179686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25" grpId="0" animBg="1"/>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rmAutofit/>
          </a:bodyPr>
          <a:lstStyle/>
          <a:p>
            <a:r>
              <a:rPr lang="en-US" dirty="0"/>
              <a:t>ICU Mortality: APACHE III</a:t>
            </a:r>
          </a:p>
        </p:txBody>
      </p:sp>
      <p:sp>
        <p:nvSpPr>
          <p:cNvPr id="11" name="TextBox 10">
            <a:extLst>
              <a:ext uri="{FF2B5EF4-FFF2-40B4-BE49-F238E27FC236}">
                <a16:creationId xmlns:a16="http://schemas.microsoft.com/office/drawing/2014/main" id="{3522C4F1-C657-EA47-A958-6BC9C8AFC8F6}"/>
              </a:ext>
            </a:extLst>
          </p:cNvPr>
          <p:cNvSpPr txBox="1"/>
          <p:nvPr/>
        </p:nvSpPr>
        <p:spPr>
          <a:xfrm>
            <a:off x="3068761" y="5753287"/>
            <a:ext cx="6054478" cy="497957"/>
          </a:xfrm>
          <a:prstGeom prst="rect">
            <a:avLst/>
          </a:prstGeom>
          <a:noFill/>
        </p:spPr>
        <p:txBody>
          <a:bodyPr wrap="none" rtlCol="0">
            <a:spAutoFit/>
          </a:bodyPr>
          <a:lstStyle/>
          <a:p>
            <a:r>
              <a:rPr lang="en-US" sz="2636" dirty="0"/>
              <a:t>End goal: predict</a:t>
            </a:r>
            <a:r>
              <a:rPr lang="en-US" sz="2636" i="1" dirty="0"/>
              <a:t> </a:t>
            </a:r>
            <a:r>
              <a:rPr lang="en-US" sz="2636" dirty="0">
                <a:latin typeface="Times New Roman" panose="02020603050405020304" pitchFamily="18" charset="0"/>
                <a:cs typeface="Times New Roman" panose="02020603050405020304" pitchFamily="18" charset="0"/>
              </a:rPr>
              <a:t>odds of hospital mortality</a:t>
            </a:r>
            <a:endParaRPr lang="en-US" sz="2636" dirty="0"/>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8587212"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210329" y="4103990"/>
            <a:ext cx="2507682" cy="497957"/>
          </a:xfrm>
          <a:prstGeom prst="rect">
            <a:avLst/>
          </a:prstGeom>
          <a:noFill/>
        </p:spPr>
        <p:txBody>
          <a:bodyPr wrap="square" rtlCol="0">
            <a:spAutoFit/>
          </a:bodyPr>
          <a:lstStyle/>
          <a:p>
            <a:pPr algn="r"/>
            <a:r>
              <a:rPr lang="en-US" sz="2636" dirty="0"/>
              <a:t>Age</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933573" y="4103990"/>
            <a:ext cx="2507682" cy="497957"/>
          </a:xfrm>
          <a:prstGeom prst="rect">
            <a:avLst/>
          </a:prstGeom>
          <a:noFill/>
        </p:spPr>
        <p:txBody>
          <a:bodyPr wrap="square" rtlCol="0">
            <a:spAutoFit/>
          </a:bodyPr>
          <a:lstStyle/>
          <a:p>
            <a:pPr algn="r"/>
            <a:r>
              <a:rPr lang="en-US" sz="2636" dirty="0"/>
              <a:t>Pulse Rate</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656817" y="4101497"/>
            <a:ext cx="2507682" cy="497957"/>
          </a:xfrm>
          <a:prstGeom prst="rect">
            <a:avLst/>
          </a:prstGeom>
          <a:noFill/>
        </p:spPr>
        <p:txBody>
          <a:bodyPr wrap="square" rtlCol="0">
            <a:spAutoFit/>
          </a:bodyPr>
          <a:lstStyle/>
          <a:p>
            <a:pPr algn="r"/>
            <a:r>
              <a:rPr lang="en-US" sz="2636" dirty="0"/>
              <a:t>Mean BP</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2380061" y="4101497"/>
            <a:ext cx="2507682" cy="497957"/>
          </a:xfrm>
          <a:prstGeom prst="rect">
            <a:avLst/>
          </a:prstGeom>
          <a:noFill/>
        </p:spPr>
        <p:txBody>
          <a:bodyPr wrap="square" rtlCol="0">
            <a:spAutoFit/>
          </a:bodyPr>
          <a:lstStyle/>
          <a:p>
            <a:pPr algn="r"/>
            <a:r>
              <a:rPr lang="en-US" sz="2636" dirty="0"/>
              <a:t>Temperature</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3103305" y="4101495"/>
            <a:ext cx="2507682" cy="497957"/>
          </a:xfrm>
          <a:prstGeom prst="rect">
            <a:avLst/>
          </a:prstGeom>
          <a:noFill/>
        </p:spPr>
        <p:txBody>
          <a:bodyPr wrap="square" rtlCol="0">
            <a:spAutoFit/>
          </a:bodyPr>
          <a:lstStyle/>
          <a:p>
            <a:pPr algn="r"/>
            <a:r>
              <a:rPr lang="en-US" sz="2636"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3826549" y="4101495"/>
            <a:ext cx="2507682" cy="497957"/>
          </a:xfrm>
          <a:prstGeom prst="rect">
            <a:avLst/>
          </a:prstGeom>
          <a:noFill/>
        </p:spPr>
        <p:txBody>
          <a:bodyPr wrap="square" rtlCol="0">
            <a:spAutoFit/>
          </a:bodyPr>
          <a:lstStyle/>
          <a:p>
            <a:pPr algn="r"/>
            <a:r>
              <a:rPr lang="en-US" sz="2636" dirty="0"/>
              <a:t>Hematocrit</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4549793" y="4099002"/>
            <a:ext cx="2507682" cy="497957"/>
          </a:xfrm>
          <a:prstGeom prst="rect">
            <a:avLst/>
          </a:prstGeom>
          <a:noFill/>
        </p:spPr>
        <p:txBody>
          <a:bodyPr wrap="square" rtlCol="0">
            <a:spAutoFit/>
          </a:bodyPr>
          <a:lstStyle/>
          <a:p>
            <a:pPr algn="r"/>
            <a:r>
              <a:rPr lang="en-US" sz="2636" dirty="0"/>
              <a:t>WBC Count</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5273040" y="4101494"/>
            <a:ext cx="2507682" cy="497957"/>
          </a:xfrm>
          <a:prstGeom prst="rect">
            <a:avLst/>
          </a:prstGeom>
          <a:noFill/>
        </p:spPr>
        <p:txBody>
          <a:bodyPr wrap="square" rtlCol="0">
            <a:spAutoFit/>
          </a:bodyPr>
          <a:lstStyle/>
          <a:p>
            <a:pPr algn="r"/>
            <a:r>
              <a:rPr lang="en-US" sz="2636" dirty="0"/>
              <a:t>Creatinine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7031749" y="4105604"/>
            <a:ext cx="2507682" cy="497957"/>
          </a:xfrm>
          <a:prstGeom prst="rect">
            <a:avLst/>
          </a:prstGeom>
          <a:noFill/>
        </p:spPr>
        <p:txBody>
          <a:bodyPr wrap="square" rtlCol="0">
            <a:spAutoFit/>
          </a:bodyPr>
          <a:lstStyle/>
          <a:p>
            <a:pPr algn="r"/>
            <a:r>
              <a:rPr lang="en-US" sz="2636" dirty="0"/>
              <a:t>Survival</a:t>
            </a:r>
          </a:p>
        </p:txBody>
      </p:sp>
      <p:sp>
        <p:nvSpPr>
          <p:cNvPr id="15" name="Right Brace 14"/>
          <p:cNvSpPr/>
          <p:nvPr/>
        </p:nvSpPr>
        <p:spPr>
          <a:xfrm rot="16200000">
            <a:off x="4449464" y="-818024"/>
            <a:ext cx="413795" cy="5784248"/>
          </a:xfrm>
          <a:prstGeom prst="rightBrace">
            <a:avLst>
              <a:gd name="adj1" fmla="val 37820"/>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 name="TextBox 2"/>
          <p:cNvSpPr txBox="1"/>
          <p:nvPr/>
        </p:nvSpPr>
        <p:spPr>
          <a:xfrm>
            <a:off x="4350027" y="1323677"/>
            <a:ext cx="612668" cy="461665"/>
          </a:xfrm>
          <a:prstGeom prst="rect">
            <a:avLst/>
          </a:prstGeom>
          <a:noFill/>
        </p:spPr>
        <p:txBody>
          <a:bodyPr wrap="none" rtlCol="0">
            <a:spAutoFit/>
          </a:bodyPr>
          <a:lstStyle/>
          <a:p>
            <a:r>
              <a:rPr lang="en-US" sz="2400" dirty="0">
                <a:solidFill>
                  <a:schemeClr val="accent2"/>
                </a:solidFill>
              </a:rPr>
              <a:t>???</a:t>
            </a:r>
          </a:p>
        </p:txBody>
      </p:sp>
    </p:spTree>
    <p:extLst>
      <p:ext uri="{BB962C8B-B14F-4D97-AF65-F5344CB8AC3E}">
        <p14:creationId xmlns:p14="http://schemas.microsoft.com/office/powerpoint/2010/main" val="1616954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352811" y="1724080"/>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29" name="Title 28"/>
          <p:cNvSpPr>
            <a:spLocks noGrp="1"/>
          </p:cNvSpPr>
          <p:nvPr>
            <p:ph type="title"/>
          </p:nvPr>
        </p:nvSpPr>
        <p:spPr/>
        <p:txBody>
          <a:bodyPr>
            <a:normAutofit/>
          </a:bodyPr>
          <a:lstStyle/>
          <a:p>
            <a:r>
              <a:rPr lang="en-US" dirty="0"/>
              <a:t>Training Set (Historical Data)</a:t>
            </a:r>
          </a:p>
        </p:txBody>
      </p:sp>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3"/>
          <a:stretch>
            <a:fillRect/>
          </a:stretch>
        </p:blipFill>
        <p:spPr>
          <a:xfrm flipV="1">
            <a:off x="2006296" y="1806777"/>
            <a:ext cx="4321392" cy="440075"/>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3"/>
          <a:stretch>
            <a:fillRect/>
          </a:stretch>
        </p:blipFill>
        <p:spPr>
          <a:xfrm flipV="1">
            <a:off x="2006296" y="5048514"/>
            <a:ext cx="4321392" cy="440075"/>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3"/>
          <a:stretch>
            <a:fillRect/>
          </a:stretch>
        </p:blipFill>
        <p:spPr>
          <a:xfrm flipV="1">
            <a:off x="2006296" y="4480333"/>
            <a:ext cx="4321392" cy="440075"/>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3"/>
          <a:stretch>
            <a:fillRect/>
          </a:stretch>
        </p:blipFill>
        <p:spPr>
          <a:xfrm flipV="1">
            <a:off x="2006296" y="2374958"/>
            <a:ext cx="4321392" cy="440075"/>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3"/>
          <a:stretch>
            <a:fillRect/>
          </a:stretch>
        </p:blipFill>
        <p:spPr>
          <a:xfrm flipV="1">
            <a:off x="2006296" y="2943139"/>
            <a:ext cx="4321392" cy="440075"/>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3"/>
          <a:stretch>
            <a:fillRect/>
          </a:stretch>
        </p:blipFill>
        <p:spPr>
          <a:xfrm flipV="1">
            <a:off x="2006296" y="3511320"/>
            <a:ext cx="4321392" cy="440075"/>
          </a:xfrm>
          <a:prstGeom prst="rect">
            <a:avLst/>
          </a:prstGeom>
        </p:spPr>
      </p:pic>
      <p:sp>
        <p:nvSpPr>
          <p:cNvPr id="19" name="TextBox 18">
            <a:extLst>
              <a:ext uri="{FF2B5EF4-FFF2-40B4-BE49-F238E27FC236}">
                <a16:creationId xmlns:a16="http://schemas.microsoft.com/office/drawing/2014/main" id="{6E6BEB0E-7CAC-2C4B-BE3C-0FC7BB528639}"/>
              </a:ext>
            </a:extLst>
          </p:cNvPr>
          <p:cNvSpPr txBox="1"/>
          <p:nvPr/>
        </p:nvSpPr>
        <p:spPr>
          <a:xfrm>
            <a:off x="1352811" y="4397636"/>
            <a:ext cx="69662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1352811" y="2292261"/>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1352811" y="4965817"/>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1352811" y="3428623"/>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1352811" y="2860442"/>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6452948" y="4965817"/>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y</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6452948" y="4397636"/>
            <a:ext cx="79962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6452948" y="3428623"/>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6452948" y="2860442"/>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6452948" y="2292261"/>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6452948" y="1724080"/>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3536373" y="3892699"/>
            <a:ext cx="503664" cy="646331"/>
          </a:xfrm>
          <a:prstGeom prst="rect">
            <a:avLst/>
          </a:prstGeom>
          <a:noFill/>
        </p:spPr>
        <p:txBody>
          <a:bodyPr wrap="none" rtlCol="0">
            <a:spAutoFit/>
          </a:bodyPr>
          <a:lstStyle/>
          <a:p>
            <a:r>
              <a:rPr lang="en-US" sz="36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5972290" y="3901566"/>
            <a:ext cx="503664" cy="646331"/>
          </a:xfrm>
          <a:prstGeom prst="rect">
            <a:avLst/>
          </a:prstGeom>
          <a:noFill/>
        </p:spPr>
        <p:txBody>
          <a:bodyPr wrap="none" rtlCol="0">
            <a:spAutoFit/>
          </a:bodyPr>
          <a:lstStyle/>
          <a:p>
            <a:r>
              <a:rPr lang="en-US" sz="36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3DDA1BC-33A6-0D48-846F-FEBC897DFCB8}"/>
                  </a:ext>
                </a:extLst>
              </p:cNvPr>
              <p:cNvSpPr txBox="1"/>
              <p:nvPr/>
            </p:nvSpPr>
            <p:spPr>
              <a:xfrm>
                <a:off x="7937733" y="2026814"/>
                <a:ext cx="3644667" cy="2931700"/>
              </a:xfrm>
              <a:prstGeom prst="rect">
                <a:avLst/>
              </a:prstGeom>
              <a:noFill/>
            </p:spPr>
            <p:txBody>
              <a:bodyPr wrap="square" rtlCol="0">
                <a:spAutoFit/>
              </a:bodyPr>
              <a:lstStyle/>
              <a:p>
                <a:r>
                  <a:rPr lang="en-US" sz="2636" dirty="0"/>
                  <a:t>Find an equation that predicts </a:t>
                </a:r>
                <a14:m>
                  <m:oMath xmlns:m="http://schemas.openxmlformats.org/officeDocument/2006/math">
                    <m:r>
                      <a:rPr lang="en-US" sz="2636" i="1" dirty="0" smtClean="0">
                        <a:latin typeface="Cambria Math" panose="02040503050406030204" pitchFamily="18" charset="0"/>
                      </a:rPr>
                      <m:t>𝑦</m:t>
                    </m:r>
                  </m:oMath>
                </a14:m>
                <a:r>
                  <a:rPr lang="en-US" sz="2636" dirty="0"/>
                  <a:t> based on </a:t>
                </a:r>
                <a14:m>
                  <m:oMath xmlns:m="http://schemas.openxmlformats.org/officeDocument/2006/math">
                    <m:r>
                      <a:rPr lang="en-US" sz="2636" i="1" dirty="0" smtClean="0">
                        <a:latin typeface="Cambria Math" panose="02040503050406030204" pitchFamily="18" charset="0"/>
                      </a:rPr>
                      <m:t>𝑥</m:t>
                    </m:r>
                  </m:oMath>
                </a14:m>
                <a:r>
                  <a:rPr lang="en-US" sz="2636" dirty="0"/>
                  <a:t> across the training set</a:t>
                </a:r>
              </a:p>
              <a:p>
                <a:endParaRPr lang="en-US" sz="2636" dirty="0"/>
              </a:p>
              <a:p>
                <a:r>
                  <a:rPr lang="en-US" sz="2636" dirty="0"/>
                  <a:t>We’ll begin by supposing </a:t>
                </a:r>
                <a14:m>
                  <m:oMath xmlns:m="http://schemas.openxmlformats.org/officeDocument/2006/math">
                    <m:r>
                      <a:rPr lang="en-US" sz="2636" i="1" dirty="0" smtClean="0">
                        <a:latin typeface="Cambria Math" panose="02040503050406030204" pitchFamily="18" charset="0"/>
                      </a:rPr>
                      <m:t>𝑦</m:t>
                    </m:r>
                  </m:oMath>
                </a14:m>
                <a:r>
                  <a:rPr lang="en-US" sz="2636" dirty="0"/>
                  <a:t> is binary</a:t>
                </a:r>
              </a:p>
              <a:p>
                <a:r>
                  <a:rPr lang="en-US" sz="2636" dirty="0"/>
                  <a:t>(i.e. </a:t>
                </a:r>
                <a14:m>
                  <m:oMath xmlns:m="http://schemas.openxmlformats.org/officeDocument/2006/math">
                    <m:r>
                      <a:rPr lang="en-US" sz="2636" i="1" dirty="0" smtClean="0">
                        <a:latin typeface="Cambria Math" panose="02040503050406030204" pitchFamily="18" charset="0"/>
                      </a:rPr>
                      <m:t>𝑦</m:t>
                    </m:r>
                    <m:r>
                      <a:rPr lang="en-US" sz="2636" b="0" i="1" dirty="0" smtClean="0">
                        <a:latin typeface="Cambria Math" panose="02040503050406030204" pitchFamily="18" charset="0"/>
                      </a:rPr>
                      <m:t>∈</m:t>
                    </m:r>
                    <m:r>
                      <a:rPr lang="en-US" sz="2636" i="1" dirty="0" smtClean="0">
                        <a:latin typeface="Cambria Math" panose="02040503050406030204" pitchFamily="18" charset="0"/>
                      </a:rPr>
                      <m:t>{0, 1}</m:t>
                    </m:r>
                  </m:oMath>
                </a14:m>
                <a:r>
                  <a:rPr lang="en-US" sz="2636" dirty="0"/>
                  <a:t>)</a:t>
                </a:r>
              </a:p>
            </p:txBody>
          </p:sp>
        </mc:Choice>
        <mc:Fallback xmlns="">
          <p:sp>
            <p:nvSpPr>
              <p:cNvPr id="36" name="TextBox 35">
                <a:extLst>
                  <a:ext uri="{FF2B5EF4-FFF2-40B4-BE49-F238E27FC236}">
                    <a16:creationId xmlns:a16="http://schemas.microsoft.com/office/drawing/2014/main" id="{F3DDA1BC-33A6-0D48-846F-FEBC897DFCB8}"/>
                  </a:ext>
                </a:extLst>
              </p:cNvPr>
              <p:cNvSpPr txBox="1">
                <a:spLocks noRot="1" noChangeAspect="1" noMove="1" noResize="1" noEditPoints="1" noAdjustHandles="1" noChangeArrowheads="1" noChangeShapeType="1" noTextEdit="1"/>
              </p:cNvSpPr>
              <p:nvPr/>
            </p:nvSpPr>
            <p:spPr>
              <a:xfrm>
                <a:off x="7937733" y="2026814"/>
                <a:ext cx="3644667" cy="2931700"/>
              </a:xfrm>
              <a:prstGeom prst="rect">
                <a:avLst/>
              </a:prstGeom>
              <a:blipFill>
                <a:blip r:embed="rId4"/>
                <a:stretch>
                  <a:fillRect l="-3125" t="-1732" r="-2431" b="-4762"/>
                </a:stretch>
              </a:blipFill>
            </p:spPr>
            <p:txBody>
              <a:bodyPr/>
              <a:lstStyle/>
              <a:p>
                <a:r>
                  <a:rPr lang="en-US">
                    <a:noFill/>
                  </a:rPr>
                  <a:t> </a:t>
                </a:r>
              </a:p>
            </p:txBody>
          </p:sp>
        </mc:Fallback>
      </mc:AlternateContent>
    </p:spTree>
    <p:extLst>
      <p:ext uri="{BB962C8B-B14F-4D97-AF65-F5344CB8AC3E}">
        <p14:creationId xmlns:p14="http://schemas.microsoft.com/office/powerpoint/2010/main" val="1571446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352811" y="142345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89DB9E1-43B6-E249-9D75-E82D12E3759D}"/>
                  </a:ext>
                </a:extLst>
              </p:cNvPr>
              <p:cNvSpPr txBox="1"/>
              <p:nvPr/>
            </p:nvSpPr>
            <p:spPr>
              <a:xfrm>
                <a:off x="7937733" y="2026814"/>
                <a:ext cx="3644667" cy="4148572"/>
              </a:xfrm>
              <a:prstGeom prst="rect">
                <a:avLst/>
              </a:prstGeom>
              <a:noFill/>
            </p:spPr>
            <p:txBody>
              <a:bodyPr wrap="square" rtlCol="0">
                <a:spAutoFit/>
              </a:bodyPr>
              <a:lstStyle/>
              <a:p>
                <a:r>
                  <a:rPr lang="en-US" sz="2636" dirty="0"/>
                  <a:t>Find an equation that predicts </a:t>
                </a:r>
                <a14:m>
                  <m:oMath xmlns:m="http://schemas.openxmlformats.org/officeDocument/2006/math">
                    <m:r>
                      <a:rPr lang="en-US" sz="2636" i="1" dirty="0" smtClean="0">
                        <a:latin typeface="Cambria Math" panose="02040503050406030204" pitchFamily="18" charset="0"/>
                      </a:rPr>
                      <m:t>𝑦</m:t>
                    </m:r>
                  </m:oMath>
                </a14:m>
                <a:r>
                  <a:rPr lang="en-US" sz="2636" dirty="0"/>
                  <a:t> based on </a:t>
                </a:r>
                <a14:m>
                  <m:oMath xmlns:m="http://schemas.openxmlformats.org/officeDocument/2006/math">
                    <m:r>
                      <a:rPr lang="en-US" sz="2636" i="1" dirty="0" smtClean="0">
                        <a:latin typeface="Cambria Math" panose="02040503050406030204" pitchFamily="18" charset="0"/>
                      </a:rPr>
                      <m:t>𝑥</m:t>
                    </m:r>
                  </m:oMath>
                </a14:m>
                <a:r>
                  <a:rPr lang="en-US" sz="2636" dirty="0"/>
                  <a:t> across the training set</a:t>
                </a:r>
              </a:p>
              <a:p>
                <a:endParaRPr lang="en-US" sz="2636" dirty="0"/>
              </a:p>
              <a:p>
                <a:r>
                  <a:rPr lang="en-US" sz="2636" dirty="0"/>
                  <a:t>We’ll begin by supposing </a:t>
                </a:r>
                <a14:m>
                  <m:oMath xmlns:m="http://schemas.openxmlformats.org/officeDocument/2006/math">
                    <m:r>
                      <a:rPr lang="en-US" sz="2636" i="1" dirty="0" smtClean="0">
                        <a:latin typeface="Cambria Math" panose="02040503050406030204" pitchFamily="18" charset="0"/>
                      </a:rPr>
                      <m:t>𝑦</m:t>
                    </m:r>
                  </m:oMath>
                </a14:m>
                <a:r>
                  <a:rPr lang="en-US" sz="2636" dirty="0"/>
                  <a:t> is binary</a:t>
                </a:r>
              </a:p>
              <a:p>
                <a:r>
                  <a:rPr lang="en-US" sz="2636" dirty="0"/>
                  <a:t>(i.e. </a:t>
                </a:r>
                <a14:m>
                  <m:oMath xmlns:m="http://schemas.openxmlformats.org/officeDocument/2006/math">
                    <m:r>
                      <a:rPr lang="en-US" sz="2636" i="1" dirty="0" smtClean="0">
                        <a:latin typeface="Cambria Math" panose="02040503050406030204" pitchFamily="18" charset="0"/>
                      </a:rPr>
                      <m:t>𝑦</m:t>
                    </m:r>
                    <m:r>
                      <a:rPr lang="en-US" sz="2636" b="0" i="1" dirty="0" smtClean="0">
                        <a:latin typeface="Cambria Math" panose="02040503050406030204" pitchFamily="18" charset="0"/>
                      </a:rPr>
                      <m:t>∈</m:t>
                    </m:r>
                    <m:r>
                      <a:rPr lang="en-US" sz="2636" i="1" dirty="0" smtClean="0">
                        <a:latin typeface="Cambria Math" panose="02040503050406030204" pitchFamily="18" charset="0"/>
                      </a:rPr>
                      <m:t>{0, 1}</m:t>
                    </m:r>
                  </m:oMath>
                </a14:m>
                <a:r>
                  <a:rPr lang="en-US" sz="2636" dirty="0"/>
                  <a:t>)</a:t>
                </a:r>
              </a:p>
              <a:p>
                <a:endParaRPr lang="en-US" sz="2636" dirty="0"/>
              </a:p>
              <a:p>
                <a:endParaRPr lang="en-US" sz="2636" dirty="0"/>
              </a:p>
              <a:p>
                <a:r>
                  <a:rPr lang="en-US" sz="2636" dirty="0"/>
                  <a:t>&lt;- Learn to predict new </a:t>
                </a:r>
                <a14:m>
                  <m:oMath xmlns:m="http://schemas.openxmlformats.org/officeDocument/2006/math">
                    <m:r>
                      <a:rPr lang="en-US" sz="2636" i="1" dirty="0" smtClean="0">
                        <a:latin typeface="Cambria Math" panose="02040503050406030204" pitchFamily="18" charset="0"/>
                      </a:rPr>
                      <m:t>𝑦</m:t>
                    </m:r>
                  </m:oMath>
                </a14:m>
                <a:endParaRPr lang="en-US" sz="2636" dirty="0"/>
              </a:p>
            </p:txBody>
          </p:sp>
        </mc:Choice>
        <mc:Fallback xmlns="">
          <p:sp>
            <p:nvSpPr>
              <p:cNvPr id="2" name="TextBox 1">
                <a:extLst>
                  <a:ext uri="{FF2B5EF4-FFF2-40B4-BE49-F238E27FC236}">
                    <a16:creationId xmlns:a16="http://schemas.microsoft.com/office/drawing/2014/main" id="{A89DB9E1-43B6-E249-9D75-E82D12E3759D}"/>
                  </a:ext>
                </a:extLst>
              </p:cNvPr>
              <p:cNvSpPr txBox="1">
                <a:spLocks noRot="1" noChangeAspect="1" noMove="1" noResize="1" noEditPoints="1" noAdjustHandles="1" noChangeArrowheads="1" noChangeShapeType="1" noTextEdit="1"/>
              </p:cNvSpPr>
              <p:nvPr/>
            </p:nvSpPr>
            <p:spPr>
              <a:xfrm>
                <a:off x="7937733" y="2026814"/>
                <a:ext cx="3644667" cy="4148572"/>
              </a:xfrm>
              <a:prstGeom prst="rect">
                <a:avLst/>
              </a:prstGeom>
              <a:blipFill>
                <a:blip r:embed="rId3"/>
                <a:stretch>
                  <a:fillRect l="-3125" t="-1223" r="-2431" b="-275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4"/>
          <a:stretch>
            <a:fillRect/>
          </a:stretch>
        </p:blipFill>
        <p:spPr>
          <a:xfrm flipV="1">
            <a:off x="2006296" y="1506153"/>
            <a:ext cx="4321392" cy="440075"/>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4"/>
          <a:stretch>
            <a:fillRect/>
          </a:stretch>
        </p:blipFill>
        <p:spPr>
          <a:xfrm flipV="1">
            <a:off x="2006296" y="4747890"/>
            <a:ext cx="4321392" cy="440075"/>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4"/>
          <a:stretch>
            <a:fillRect/>
          </a:stretch>
        </p:blipFill>
        <p:spPr>
          <a:xfrm flipV="1">
            <a:off x="2006296" y="4179709"/>
            <a:ext cx="4321392" cy="440075"/>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4"/>
          <a:stretch>
            <a:fillRect/>
          </a:stretch>
        </p:blipFill>
        <p:spPr>
          <a:xfrm flipV="1">
            <a:off x="2006296" y="2074334"/>
            <a:ext cx="4321392" cy="440075"/>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4"/>
          <a:stretch>
            <a:fillRect/>
          </a:stretch>
        </p:blipFill>
        <p:spPr>
          <a:xfrm flipV="1">
            <a:off x="2006296" y="2642515"/>
            <a:ext cx="4321392" cy="440075"/>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4"/>
          <a:stretch>
            <a:fillRect/>
          </a:stretch>
        </p:blipFill>
        <p:spPr>
          <a:xfrm flipV="1">
            <a:off x="2006296" y="3210696"/>
            <a:ext cx="4321392" cy="440075"/>
          </a:xfrm>
          <a:prstGeom prst="rect">
            <a:avLst/>
          </a:prstGeom>
        </p:spPr>
      </p:pic>
      <p:sp>
        <p:nvSpPr>
          <p:cNvPr id="19" name="TextBox 18">
            <a:extLst>
              <a:ext uri="{FF2B5EF4-FFF2-40B4-BE49-F238E27FC236}">
                <a16:creationId xmlns:a16="http://schemas.microsoft.com/office/drawing/2014/main" id="{6E6BEB0E-7CAC-2C4B-BE3C-0FC7BB528639}"/>
              </a:ext>
            </a:extLst>
          </p:cNvPr>
          <p:cNvSpPr txBox="1"/>
          <p:nvPr/>
        </p:nvSpPr>
        <p:spPr>
          <a:xfrm>
            <a:off x="1352811" y="4097012"/>
            <a:ext cx="69662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1352811" y="1991637"/>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1352811" y="4665193"/>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1352811" y="3127999"/>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1352811" y="2559818"/>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6452948" y="4665193"/>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y</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6452948" y="4097012"/>
            <a:ext cx="79962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6452948" y="3127999"/>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6452948" y="2559818"/>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6452948" y="1991637"/>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6452948" y="142345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3536373" y="3592075"/>
            <a:ext cx="503664" cy="646331"/>
          </a:xfrm>
          <a:prstGeom prst="rect">
            <a:avLst/>
          </a:prstGeom>
          <a:noFill/>
        </p:spPr>
        <p:txBody>
          <a:bodyPr wrap="none" rtlCol="0">
            <a:spAutoFit/>
          </a:bodyPr>
          <a:lstStyle/>
          <a:p>
            <a:r>
              <a:rPr lang="en-US" sz="36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5972290" y="3600942"/>
            <a:ext cx="503664" cy="646331"/>
          </a:xfrm>
          <a:prstGeom prst="rect">
            <a:avLst/>
          </a:prstGeom>
          <a:noFill/>
        </p:spPr>
        <p:txBody>
          <a:bodyPr wrap="none" rtlCol="0">
            <a:spAutoFit/>
          </a:bodyPr>
          <a:lstStyle/>
          <a:p>
            <a:r>
              <a:rPr lang="en-US" sz="3600" dirty="0"/>
              <a:t>…</a:t>
            </a:r>
          </a:p>
        </p:txBody>
      </p:sp>
      <mc:AlternateContent xmlns:mc="http://schemas.openxmlformats.org/markup-compatibility/2006" xmlns:a14="http://schemas.microsoft.com/office/drawing/2010/main">
        <mc:Choice Requires="a14">
          <p:sp>
            <p:nvSpPr>
              <p:cNvPr id="27" name="Title 28">
                <a:extLst>
                  <a:ext uri="{FF2B5EF4-FFF2-40B4-BE49-F238E27FC236}">
                    <a16:creationId xmlns:a16="http://schemas.microsoft.com/office/drawing/2014/main" id="{AA5FECB6-0AC9-5941-8372-FA5CAE748FF4}"/>
                  </a:ext>
                </a:extLst>
              </p:cNvPr>
              <p:cNvSpPr>
                <a:spLocks noGrp="1"/>
              </p:cNvSpPr>
              <p:nvPr>
                <p:ph type="title"/>
              </p:nvPr>
            </p:nvSpPr>
            <p:spPr>
              <a:xfrm>
                <a:off x="609600" y="274639"/>
                <a:ext cx="10972800" cy="1143000"/>
              </a:xfrm>
            </p:spPr>
            <p:txBody>
              <a:bodyPr>
                <a:normAutofit/>
              </a:bodyPr>
              <a:lstStyle/>
              <a:p>
                <a:r>
                  <a:rPr lang="en-US" dirty="0"/>
                  <a:t>Making Predictions for New </a:t>
                </a:r>
                <a14:m>
                  <m:oMath xmlns:m="http://schemas.openxmlformats.org/officeDocument/2006/math">
                    <m:r>
                      <a:rPr lang="en-US" i="1" dirty="0" smtClean="0">
                        <a:latin typeface="Cambria Math" panose="02040503050406030204" pitchFamily="18" charset="0"/>
                      </a:rPr>
                      <m:t>𝑥</m:t>
                    </m:r>
                  </m:oMath>
                </a14:m>
                <a:endParaRPr lang="en-US" dirty="0"/>
              </a:p>
            </p:txBody>
          </p:sp>
        </mc:Choice>
        <mc:Fallback xmlns="">
          <p:sp>
            <p:nvSpPr>
              <p:cNvPr id="27" name="Title 28">
                <a:extLst>
                  <a:ext uri="{FF2B5EF4-FFF2-40B4-BE49-F238E27FC236}">
                    <a16:creationId xmlns:a16="http://schemas.microsoft.com/office/drawing/2014/main" id="{AA5FECB6-0AC9-5941-8372-FA5CAE748FF4}"/>
                  </a:ext>
                </a:extLst>
              </p:cNvPr>
              <p:cNvSpPr>
                <a:spLocks noGrp="1" noRot="1" noChangeAspect="1" noMove="1" noResize="1" noEditPoints="1" noAdjustHandles="1" noChangeArrowheads="1" noChangeShapeType="1" noTextEdit="1"/>
              </p:cNvSpPr>
              <p:nvPr>
                <p:ph type="title"/>
              </p:nvPr>
            </p:nvSpPr>
            <p:spPr>
              <a:xfrm>
                <a:off x="609600" y="274639"/>
                <a:ext cx="10972800" cy="1143000"/>
              </a:xfrm>
              <a:blipFill>
                <a:blip r:embed="rId5"/>
                <a:stretch>
                  <a:fillRect t="-7692" b="-27473"/>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54151142-EC40-B844-9BD4-5BB502118E87}"/>
              </a:ext>
            </a:extLst>
          </p:cNvPr>
          <p:cNvPicPr>
            <a:picLocks noChangeAspect="1"/>
          </p:cNvPicPr>
          <p:nvPr/>
        </p:nvPicPr>
        <p:blipFill>
          <a:blip r:embed="rId4"/>
          <a:stretch>
            <a:fillRect/>
          </a:stretch>
        </p:blipFill>
        <p:spPr>
          <a:xfrm flipV="1">
            <a:off x="2006296" y="5691039"/>
            <a:ext cx="4321392" cy="440075"/>
          </a:xfrm>
          <a:prstGeom prst="rect">
            <a:avLst/>
          </a:prstGeom>
        </p:spPr>
      </p:pic>
      <p:sp>
        <p:nvSpPr>
          <p:cNvPr id="34" name="TextBox 33">
            <a:extLst>
              <a:ext uri="{FF2B5EF4-FFF2-40B4-BE49-F238E27FC236}">
                <a16:creationId xmlns:a16="http://schemas.microsoft.com/office/drawing/2014/main" id="{791F0AF4-9E4E-2442-8A67-44BD0BC3EABF}"/>
              </a:ext>
            </a:extLst>
          </p:cNvPr>
          <p:cNvSpPr txBox="1"/>
          <p:nvPr/>
        </p:nvSpPr>
        <p:spPr>
          <a:xfrm>
            <a:off x="1310386" y="5608342"/>
            <a:ext cx="781474"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3B9BDD1C-3CC2-FC46-942A-54E15F48CE28}"/>
              </a:ext>
            </a:extLst>
          </p:cNvPr>
          <p:cNvSpPr txBox="1"/>
          <p:nvPr/>
        </p:nvSpPr>
        <p:spPr>
          <a:xfrm>
            <a:off x="6452948" y="5608342"/>
            <a:ext cx="79962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2D8C2377-E4E5-0A4A-B2B6-8716D5AAF77E}"/>
              </a:ext>
            </a:extLst>
          </p:cNvPr>
          <p:cNvCxnSpPr/>
          <p:nvPr/>
        </p:nvCxnSpPr>
        <p:spPr>
          <a:xfrm>
            <a:off x="722334" y="5411244"/>
            <a:ext cx="6993699"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76456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3"/>
          <a:stretch>
            <a:fillRect/>
          </a:stretch>
        </p:blipFill>
        <p:spPr>
          <a:xfrm flipV="1">
            <a:off x="3070428" y="1542391"/>
            <a:ext cx="4321392" cy="440075"/>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3"/>
          <a:stretch>
            <a:fillRect/>
          </a:stretch>
        </p:blipFill>
        <p:spPr>
          <a:xfrm flipV="1">
            <a:off x="3070428" y="4784128"/>
            <a:ext cx="4321392" cy="440075"/>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3"/>
          <a:stretch>
            <a:fillRect/>
          </a:stretch>
        </p:blipFill>
        <p:spPr>
          <a:xfrm flipV="1">
            <a:off x="3070428" y="4215947"/>
            <a:ext cx="4321392" cy="440075"/>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3"/>
          <a:stretch>
            <a:fillRect/>
          </a:stretch>
        </p:blipFill>
        <p:spPr>
          <a:xfrm flipV="1">
            <a:off x="3070428" y="2110572"/>
            <a:ext cx="4321392" cy="440075"/>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3"/>
          <a:stretch>
            <a:fillRect/>
          </a:stretch>
        </p:blipFill>
        <p:spPr>
          <a:xfrm flipV="1">
            <a:off x="3070428" y="2678753"/>
            <a:ext cx="4321392" cy="440075"/>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3"/>
          <a:stretch>
            <a:fillRect/>
          </a:stretch>
        </p:blipFill>
        <p:spPr>
          <a:xfrm flipV="1">
            <a:off x="3070428" y="3246934"/>
            <a:ext cx="4321392" cy="440075"/>
          </a:xfrm>
          <a:prstGeom prst="rect">
            <a:avLst/>
          </a:prstGeom>
        </p:spPr>
      </p:pic>
      <p:pic>
        <p:nvPicPr>
          <p:cNvPr id="33" name="Picture 32">
            <a:extLst>
              <a:ext uri="{FF2B5EF4-FFF2-40B4-BE49-F238E27FC236}">
                <a16:creationId xmlns:a16="http://schemas.microsoft.com/office/drawing/2014/main" id="{54151142-EC40-B844-9BD4-5BB502118E87}"/>
              </a:ext>
            </a:extLst>
          </p:cNvPr>
          <p:cNvPicPr>
            <a:picLocks noChangeAspect="1"/>
          </p:cNvPicPr>
          <p:nvPr/>
        </p:nvPicPr>
        <p:blipFill>
          <a:blip r:embed="rId3"/>
          <a:stretch>
            <a:fillRect/>
          </a:stretch>
        </p:blipFill>
        <p:spPr>
          <a:xfrm flipV="1">
            <a:off x="3070428" y="5727277"/>
            <a:ext cx="4321392" cy="440075"/>
          </a:xfrm>
          <a:prstGeom prst="rect">
            <a:avLst/>
          </a:prstGeom>
        </p:spPr>
      </p:pic>
      <p:sp>
        <p:nvSpPr>
          <p:cNvPr id="3" name="TextBox 2"/>
          <p:cNvSpPr txBox="1"/>
          <p:nvPr/>
        </p:nvSpPr>
        <p:spPr>
          <a:xfrm>
            <a:off x="1790187" y="1506153"/>
            <a:ext cx="4968959" cy="4708981"/>
          </a:xfrm>
          <a:prstGeom prst="rect">
            <a:avLst/>
          </a:prstGeom>
          <a:solidFill>
            <a:schemeClr val="bg1"/>
          </a:solidFill>
        </p:spPr>
        <p:txBody>
          <a:bodyPr wrap="square" rtlCol="0">
            <a:spAutoFit/>
          </a:bodyPr>
          <a:lstStyle/>
          <a:p>
            <a:r>
              <a:rPr lang="en-US" sz="2000" dirty="0"/>
              <a:t>What helps with morning sickness?</a:t>
            </a:r>
          </a:p>
          <a:p>
            <a:endParaRPr lang="en-US" sz="2000" dirty="0"/>
          </a:p>
          <a:p>
            <a:r>
              <a:rPr lang="en-US" sz="2000" dirty="0"/>
              <a:t>How many months should I breastfeed?</a:t>
            </a:r>
          </a:p>
          <a:p>
            <a:endParaRPr lang="en-US" sz="2000" dirty="0"/>
          </a:p>
          <a:p>
            <a:r>
              <a:rPr lang="en-US" sz="2000" dirty="0"/>
              <a:t>I passed out and Mom said I was shaking</a:t>
            </a:r>
          </a:p>
          <a:p>
            <a:endParaRPr lang="en-US" sz="2000" dirty="0"/>
          </a:p>
          <a:p>
            <a:r>
              <a:rPr lang="en-US" sz="2000" dirty="0"/>
              <a:t>Where is the nearest clinic?</a:t>
            </a:r>
          </a:p>
          <a:p>
            <a:endParaRPr lang="en-US" sz="2000" dirty="0"/>
          </a:p>
          <a:p>
            <a:endParaRPr lang="en-US" sz="2000" dirty="0"/>
          </a:p>
          <a:p>
            <a:r>
              <a:rPr lang="en-US" sz="2000" dirty="0"/>
              <a:t>I am having heavy bleeding, what should I do?</a:t>
            </a:r>
          </a:p>
          <a:p>
            <a:endParaRPr lang="en-US" sz="2000" dirty="0"/>
          </a:p>
          <a:p>
            <a:r>
              <a:rPr lang="en-US" sz="2000" dirty="0"/>
              <a:t>What foods should I eat while pregnant?</a:t>
            </a:r>
          </a:p>
          <a:p>
            <a:endParaRPr lang="en-US" sz="2000" dirty="0"/>
          </a:p>
          <a:p>
            <a:endParaRPr lang="en-US" sz="2000" dirty="0"/>
          </a:p>
          <a:p>
            <a:r>
              <a:rPr lang="en-US" sz="2000" dirty="0"/>
              <a:t>My heart is racing and I can’t catch my breath</a:t>
            </a:r>
          </a:p>
        </p:txBody>
      </p:sp>
      <p:sp>
        <p:nvSpPr>
          <p:cNvPr id="43" name="TextBox 42">
            <a:extLst>
              <a:ext uri="{FF2B5EF4-FFF2-40B4-BE49-F238E27FC236}">
                <a16:creationId xmlns:a16="http://schemas.microsoft.com/office/drawing/2014/main" id="{CC32AC06-632F-43A5-BCC3-B6853BF55ED1}"/>
              </a:ext>
            </a:extLst>
          </p:cNvPr>
          <p:cNvSpPr txBox="1"/>
          <p:nvPr/>
        </p:nvSpPr>
        <p:spPr>
          <a:xfrm>
            <a:off x="945035" y="142345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89DB9E1-43B6-E249-9D75-E82D12E3759D}"/>
                  </a:ext>
                </a:extLst>
              </p:cNvPr>
              <p:cNvSpPr txBox="1"/>
              <p:nvPr/>
            </p:nvSpPr>
            <p:spPr>
              <a:xfrm>
                <a:off x="8488496" y="2474257"/>
                <a:ext cx="3636714" cy="3742948"/>
              </a:xfrm>
              <a:prstGeom prst="rect">
                <a:avLst/>
              </a:prstGeom>
              <a:noFill/>
            </p:spPr>
            <p:txBody>
              <a:bodyPr wrap="square" rtlCol="0">
                <a:spAutoFit/>
              </a:bodyPr>
              <a:lstStyle/>
              <a:p>
                <a14:m>
                  <m:oMath xmlns:m="http://schemas.openxmlformats.org/officeDocument/2006/math">
                    <m:r>
                      <a:rPr lang="en-US" sz="2636" b="0" i="1" dirty="0" smtClean="0">
                        <a:latin typeface="Cambria Math" panose="02040503050406030204" pitchFamily="18" charset="0"/>
                      </a:rPr>
                      <m:t>𝑦</m:t>
                    </m:r>
                    <m:r>
                      <a:rPr lang="en-US" sz="2636" b="0" i="1" baseline="-25000" dirty="0" smtClean="0">
                        <a:latin typeface="Cambria Math" panose="02040503050406030204" pitchFamily="18" charset="0"/>
                      </a:rPr>
                      <m:t>𝑖</m:t>
                    </m:r>
                  </m:oMath>
                </a14:m>
                <a:r>
                  <a:rPr lang="en-US" sz="2636" dirty="0"/>
                  <a:t>: Urgent or </a:t>
                </a:r>
              </a:p>
              <a:p>
                <a:r>
                  <a:rPr lang="en-US" sz="2636" dirty="0"/>
                  <a:t>Not Urgent?</a:t>
                </a:r>
              </a:p>
              <a:p>
                <a:endParaRPr lang="en-US" sz="2636" dirty="0"/>
              </a:p>
              <a:p>
                <a:endParaRPr lang="en-US" sz="2636" dirty="0"/>
              </a:p>
              <a:p>
                <a:endParaRPr lang="en-US" sz="2636" dirty="0"/>
              </a:p>
              <a:p>
                <a:endParaRPr lang="en-US" sz="2636" dirty="0"/>
              </a:p>
              <a:p>
                <a:endParaRPr lang="en-US" sz="2636" dirty="0"/>
              </a:p>
              <a:p>
                <a:endParaRPr lang="en-US" sz="2636" dirty="0"/>
              </a:p>
              <a:p>
                <a:r>
                  <a:rPr lang="en-US" sz="2636" dirty="0"/>
                  <a:t>&lt;- Learn to predict new </a:t>
                </a:r>
                <a14:m>
                  <m:oMath xmlns:m="http://schemas.openxmlformats.org/officeDocument/2006/math">
                    <m:r>
                      <a:rPr lang="en-US" sz="2636" i="1" dirty="0">
                        <a:latin typeface="Cambria Math" panose="02040503050406030204" pitchFamily="18" charset="0"/>
                      </a:rPr>
                      <m:t>𝑦</m:t>
                    </m:r>
                  </m:oMath>
                </a14:m>
                <a:endParaRPr lang="en-US" sz="2636" dirty="0"/>
              </a:p>
            </p:txBody>
          </p:sp>
        </mc:Choice>
        <mc:Fallback xmlns="">
          <p:sp>
            <p:nvSpPr>
              <p:cNvPr id="2" name="TextBox 1">
                <a:extLst>
                  <a:ext uri="{FF2B5EF4-FFF2-40B4-BE49-F238E27FC236}">
                    <a16:creationId xmlns:a16="http://schemas.microsoft.com/office/drawing/2014/main" id="{A89DB9E1-43B6-E249-9D75-E82D12E3759D}"/>
                  </a:ext>
                </a:extLst>
              </p:cNvPr>
              <p:cNvSpPr txBox="1">
                <a:spLocks noRot="1" noChangeAspect="1" noMove="1" noResize="1" noEditPoints="1" noAdjustHandles="1" noChangeArrowheads="1" noChangeShapeType="1" noTextEdit="1"/>
              </p:cNvSpPr>
              <p:nvPr/>
            </p:nvSpPr>
            <p:spPr>
              <a:xfrm>
                <a:off x="8488496" y="2474257"/>
                <a:ext cx="3636714" cy="3742948"/>
              </a:xfrm>
              <a:prstGeom prst="rect">
                <a:avLst/>
              </a:prstGeom>
              <a:blipFill>
                <a:blip r:embed="rId4"/>
                <a:stretch>
                  <a:fillRect l="-3015" t="-1466" b="-342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6E6BEB0E-7CAC-2C4B-BE3C-0FC7BB528639}"/>
              </a:ext>
            </a:extLst>
          </p:cNvPr>
          <p:cNvSpPr txBox="1"/>
          <p:nvPr/>
        </p:nvSpPr>
        <p:spPr>
          <a:xfrm>
            <a:off x="945035" y="4097012"/>
            <a:ext cx="69662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945035" y="1991637"/>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945035" y="4665193"/>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945035" y="3127999"/>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945035" y="2559818"/>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7540347" y="4665193"/>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y</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7540347" y="4097012"/>
            <a:ext cx="79962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7540347" y="3127999"/>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7540347" y="2559818"/>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7540347" y="1991637"/>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7540347" y="142345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3967350" y="3628532"/>
            <a:ext cx="503664" cy="646331"/>
          </a:xfrm>
          <a:prstGeom prst="rect">
            <a:avLst/>
          </a:prstGeom>
          <a:noFill/>
        </p:spPr>
        <p:txBody>
          <a:bodyPr wrap="none" rtlCol="0">
            <a:spAutoFit/>
          </a:bodyPr>
          <a:lstStyle/>
          <a:p>
            <a:r>
              <a:rPr lang="en-US" sz="36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7038522" y="3598846"/>
            <a:ext cx="503664" cy="646331"/>
          </a:xfrm>
          <a:prstGeom prst="rect">
            <a:avLst/>
          </a:prstGeom>
          <a:noFill/>
        </p:spPr>
        <p:txBody>
          <a:bodyPr wrap="none" rtlCol="0">
            <a:spAutoFit/>
          </a:bodyPr>
          <a:lstStyle/>
          <a:p>
            <a:r>
              <a:rPr lang="en-US" sz="3600" dirty="0"/>
              <a:t>…</a:t>
            </a:r>
          </a:p>
        </p:txBody>
      </p:sp>
      <p:sp>
        <p:nvSpPr>
          <p:cNvPr id="27" name="Title 28">
            <a:extLst>
              <a:ext uri="{FF2B5EF4-FFF2-40B4-BE49-F238E27FC236}">
                <a16:creationId xmlns:a16="http://schemas.microsoft.com/office/drawing/2014/main" id="{AA5FECB6-0AC9-5941-8372-FA5CAE748FF4}"/>
              </a:ext>
            </a:extLst>
          </p:cNvPr>
          <p:cNvSpPr>
            <a:spLocks noGrp="1"/>
          </p:cNvSpPr>
          <p:nvPr>
            <p:ph type="title"/>
          </p:nvPr>
        </p:nvSpPr>
        <p:spPr>
          <a:xfrm>
            <a:off x="609600" y="51098"/>
            <a:ext cx="10972800" cy="1143000"/>
          </a:xfrm>
        </p:spPr>
        <p:txBody>
          <a:bodyPr>
            <a:normAutofit fontScale="90000"/>
          </a:bodyPr>
          <a:lstStyle/>
          <a:p>
            <a:r>
              <a:rPr lang="en-US" dirty="0"/>
              <a:t>This time, our training data is text</a:t>
            </a:r>
          </a:p>
        </p:txBody>
      </p:sp>
      <p:sp>
        <p:nvSpPr>
          <p:cNvPr id="34" name="TextBox 33">
            <a:extLst>
              <a:ext uri="{FF2B5EF4-FFF2-40B4-BE49-F238E27FC236}">
                <a16:creationId xmlns:a16="http://schemas.microsoft.com/office/drawing/2014/main" id="{791F0AF4-9E4E-2442-8A67-44BD0BC3EABF}"/>
              </a:ext>
            </a:extLst>
          </p:cNvPr>
          <p:cNvSpPr txBox="1"/>
          <p:nvPr/>
        </p:nvSpPr>
        <p:spPr>
          <a:xfrm>
            <a:off x="902610" y="5608342"/>
            <a:ext cx="781474"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3B9BDD1C-3CC2-FC46-942A-54E15F48CE28}"/>
              </a:ext>
            </a:extLst>
          </p:cNvPr>
          <p:cNvSpPr txBox="1"/>
          <p:nvPr/>
        </p:nvSpPr>
        <p:spPr>
          <a:xfrm>
            <a:off x="7540347" y="5608342"/>
            <a:ext cx="79962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2D8C2377-E4E5-0A4A-B2B6-8716D5AAF77E}"/>
              </a:ext>
            </a:extLst>
          </p:cNvPr>
          <p:cNvCxnSpPr/>
          <p:nvPr/>
        </p:nvCxnSpPr>
        <p:spPr>
          <a:xfrm>
            <a:off x="722334" y="5411244"/>
            <a:ext cx="6993699"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76290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95B1F-FF3B-0343-BF72-5E560AFB1433}"/>
              </a:ext>
            </a:extLst>
          </p:cNvPr>
          <p:cNvSpPr>
            <a:spLocks noGrp="1"/>
          </p:cNvSpPr>
          <p:nvPr>
            <p:ph type="title"/>
          </p:nvPr>
        </p:nvSpPr>
        <p:spPr/>
        <p:txBody>
          <a:bodyPr/>
          <a:lstStyle/>
          <a:p>
            <a:r>
              <a:rPr lang="en-US" dirty="0"/>
              <a:t>We need numbers, not words</a:t>
            </a:r>
          </a:p>
        </p:txBody>
      </p:sp>
      <p:sp>
        <p:nvSpPr>
          <p:cNvPr id="3" name="Content Placeholder 2">
            <a:extLst>
              <a:ext uri="{FF2B5EF4-FFF2-40B4-BE49-F238E27FC236}">
                <a16:creationId xmlns:a16="http://schemas.microsoft.com/office/drawing/2014/main" id="{650C32A1-FAC9-DF4D-9BCD-37F50B6AA074}"/>
              </a:ext>
            </a:extLst>
          </p:cNvPr>
          <p:cNvSpPr>
            <a:spLocks noGrp="1"/>
          </p:cNvSpPr>
          <p:nvPr>
            <p:ph idx="1"/>
          </p:nvPr>
        </p:nvSpPr>
        <p:spPr>
          <a:xfrm>
            <a:off x="609600" y="2150076"/>
            <a:ext cx="10972800" cy="3976088"/>
          </a:xfrm>
        </p:spPr>
        <p:txBody>
          <a:bodyPr/>
          <a:lstStyle/>
          <a:p>
            <a:r>
              <a:rPr lang="en-US" b="1" dirty="0">
                <a:solidFill>
                  <a:schemeClr val="tx1"/>
                </a:solidFill>
              </a:rPr>
              <a:t>Can we convert our text to a </a:t>
            </a:r>
            <a:br>
              <a:rPr lang="en-US" b="1" dirty="0">
                <a:solidFill>
                  <a:schemeClr val="tx1"/>
                </a:solidFill>
              </a:rPr>
            </a:br>
            <a:r>
              <a:rPr lang="en-US" b="1" dirty="0">
                <a:solidFill>
                  <a:schemeClr val="tx1"/>
                </a:solidFill>
              </a:rPr>
              <a:t>vector or sequence of numbers?</a:t>
            </a:r>
          </a:p>
          <a:p>
            <a:endParaRPr lang="en-US" dirty="0"/>
          </a:p>
          <a:p>
            <a:r>
              <a:rPr lang="en-US" dirty="0"/>
              <a:t>If yes, we can start using our previous methodology!</a:t>
            </a:r>
          </a:p>
        </p:txBody>
      </p:sp>
    </p:spTree>
    <p:extLst>
      <p:ext uri="{BB962C8B-B14F-4D97-AF65-F5344CB8AC3E}">
        <p14:creationId xmlns:p14="http://schemas.microsoft.com/office/powerpoint/2010/main" val="396113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E6C75-981A-CE43-BF41-489584A6762C}"/>
              </a:ext>
            </a:extLst>
          </p:cNvPr>
          <p:cNvSpPr>
            <a:spLocks noGrp="1"/>
          </p:cNvSpPr>
          <p:nvPr>
            <p:ph type="title"/>
          </p:nvPr>
        </p:nvSpPr>
        <p:spPr/>
        <p:txBody>
          <a:bodyPr>
            <a:normAutofit fontScale="90000"/>
          </a:bodyPr>
          <a:lstStyle/>
          <a:p>
            <a:r>
              <a:rPr lang="en-US" dirty="0"/>
              <a:t>What is Natural Language Processing?</a:t>
            </a:r>
          </a:p>
        </p:txBody>
      </p:sp>
      <p:sp>
        <p:nvSpPr>
          <p:cNvPr id="3" name="Text Placeholder 2">
            <a:extLst>
              <a:ext uri="{FF2B5EF4-FFF2-40B4-BE49-F238E27FC236}">
                <a16:creationId xmlns:a16="http://schemas.microsoft.com/office/drawing/2014/main" id="{2192C14B-CD68-244B-BF57-15B655B24E9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8549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FCA0-7397-D74D-9459-2C326CD88605}"/>
              </a:ext>
            </a:extLst>
          </p:cNvPr>
          <p:cNvSpPr>
            <a:spLocks noGrp="1"/>
          </p:cNvSpPr>
          <p:nvPr>
            <p:ph type="title"/>
          </p:nvPr>
        </p:nvSpPr>
        <p:spPr>
          <a:xfrm>
            <a:off x="259492" y="311997"/>
            <a:ext cx="10787449" cy="1143000"/>
          </a:xfrm>
        </p:spPr>
        <p:txBody>
          <a:bodyPr>
            <a:noAutofit/>
          </a:bodyPr>
          <a:lstStyle/>
          <a:p>
            <a:pPr algn="l"/>
            <a:r>
              <a:rPr lang="en-US" sz="4800" dirty="0"/>
              <a:t>First try: count words in each SMS</a:t>
            </a:r>
            <a:br>
              <a:rPr lang="en-US" sz="4800" dirty="0"/>
            </a:br>
            <a:r>
              <a:rPr lang="en-US" sz="4800" dirty="0"/>
              <a:t>Step 1: </a:t>
            </a:r>
            <a:r>
              <a:rPr lang="en-US" sz="4800" u="sng" dirty="0"/>
              <a:t>Define a </a:t>
            </a:r>
            <a:r>
              <a:rPr lang="en-US" sz="4800" b="1" u="sng" dirty="0"/>
              <a:t>vocabulary</a:t>
            </a:r>
            <a:r>
              <a:rPr lang="en-US" sz="4800" u="sng" dirty="0"/>
              <a:t> of words</a:t>
            </a:r>
          </a:p>
        </p:txBody>
      </p:sp>
      <p:pic>
        <p:nvPicPr>
          <p:cNvPr id="5" name="Picture 4"/>
          <p:cNvPicPr>
            <a:picLocks noChangeAspect="1"/>
          </p:cNvPicPr>
          <p:nvPr/>
        </p:nvPicPr>
        <p:blipFill rotWithShape="1">
          <a:blip r:embed="rId2"/>
          <a:srcRect b="52012"/>
          <a:stretch/>
        </p:blipFill>
        <p:spPr>
          <a:xfrm>
            <a:off x="259492" y="3478779"/>
            <a:ext cx="4227194" cy="1668162"/>
          </a:xfrm>
          <a:prstGeom prst="rect">
            <a:avLst/>
          </a:prstGeom>
        </p:spPr>
      </p:pic>
      <p:sp>
        <p:nvSpPr>
          <p:cNvPr id="8" name="Right Arrow 7"/>
          <p:cNvSpPr/>
          <p:nvPr/>
        </p:nvSpPr>
        <p:spPr>
          <a:xfrm>
            <a:off x="4596713" y="3837125"/>
            <a:ext cx="2607276" cy="951470"/>
          </a:xfrm>
          <a:prstGeom prst="rightArrow">
            <a:avLst>
              <a:gd name="adj1" fmla="val 65863"/>
              <a:gd name="adj2" fmla="val 4295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list of all words </a:t>
            </a:r>
          </a:p>
          <a:p>
            <a:pPr algn="ctr"/>
            <a:r>
              <a:rPr lang="en-US" dirty="0"/>
              <a:t>(in no particular order)</a:t>
            </a:r>
          </a:p>
        </p:txBody>
      </p:sp>
      <p:sp>
        <p:nvSpPr>
          <p:cNvPr id="22" name="TextBox 21"/>
          <p:cNvSpPr txBox="1"/>
          <p:nvPr/>
        </p:nvSpPr>
        <p:spPr>
          <a:xfrm>
            <a:off x="7595271" y="3158698"/>
            <a:ext cx="4267215" cy="2308324"/>
          </a:xfrm>
          <a:prstGeom prst="rect">
            <a:avLst/>
          </a:prstGeom>
          <a:noFill/>
        </p:spPr>
        <p:txBody>
          <a:bodyPr wrap="square" numCol="3" rtlCol="0">
            <a:spAutoFit/>
          </a:bodyPr>
          <a:lstStyle/>
          <a:p>
            <a:r>
              <a:rPr lang="en-US" dirty="0"/>
              <a:t>shaking</a:t>
            </a:r>
          </a:p>
          <a:p>
            <a:r>
              <a:rPr lang="en-US" dirty="0"/>
              <a:t>what</a:t>
            </a:r>
          </a:p>
          <a:p>
            <a:r>
              <a:rPr lang="en-US" dirty="0"/>
              <a:t>clinic</a:t>
            </a:r>
          </a:p>
          <a:p>
            <a:r>
              <a:rPr lang="en-US" dirty="0"/>
              <a:t>how</a:t>
            </a:r>
          </a:p>
          <a:p>
            <a:r>
              <a:rPr lang="en-US" dirty="0"/>
              <a:t>helps</a:t>
            </a:r>
          </a:p>
          <a:p>
            <a:r>
              <a:rPr lang="en-US" dirty="0"/>
              <a:t>was</a:t>
            </a:r>
          </a:p>
          <a:p>
            <a:r>
              <a:rPr lang="en-US" dirty="0"/>
              <a:t>nearest</a:t>
            </a:r>
          </a:p>
          <a:p>
            <a:r>
              <a:rPr lang="en-US" dirty="0"/>
              <a:t>many</a:t>
            </a:r>
          </a:p>
          <a:p>
            <a:r>
              <a:rPr lang="en-US" dirty="0"/>
              <a:t>with</a:t>
            </a:r>
          </a:p>
          <a:p>
            <a:r>
              <a:rPr lang="en-US" dirty="0"/>
              <a:t>said</a:t>
            </a:r>
          </a:p>
          <a:p>
            <a:r>
              <a:rPr lang="en-US" dirty="0"/>
              <a:t>months</a:t>
            </a:r>
          </a:p>
          <a:p>
            <a:r>
              <a:rPr lang="en-US" dirty="0"/>
              <a:t>the</a:t>
            </a:r>
          </a:p>
          <a:p>
            <a:r>
              <a:rPr lang="en-US" dirty="0"/>
              <a:t>morning</a:t>
            </a:r>
          </a:p>
          <a:p>
            <a:r>
              <a:rPr lang="en-US" dirty="0"/>
              <a:t>mom</a:t>
            </a:r>
          </a:p>
          <a:p>
            <a:r>
              <a:rPr lang="en-US" dirty="0"/>
              <a:t>should</a:t>
            </a:r>
          </a:p>
          <a:p>
            <a:r>
              <a:rPr lang="en-US" dirty="0"/>
              <a:t>sickness</a:t>
            </a:r>
          </a:p>
          <a:p>
            <a:r>
              <a:rPr lang="en-US" dirty="0"/>
              <a:t>and</a:t>
            </a:r>
          </a:p>
          <a:p>
            <a:r>
              <a:rPr lang="en-US" dirty="0"/>
              <a:t>I</a:t>
            </a:r>
          </a:p>
          <a:p>
            <a:r>
              <a:rPr lang="en-US" dirty="0"/>
              <a:t>is</a:t>
            </a:r>
          </a:p>
          <a:p>
            <a:r>
              <a:rPr lang="en-US" dirty="0"/>
              <a:t>how</a:t>
            </a:r>
          </a:p>
          <a:p>
            <a:r>
              <a:rPr lang="en-US" dirty="0"/>
              <a:t>out</a:t>
            </a:r>
          </a:p>
          <a:p>
            <a:r>
              <a:rPr lang="en-US" dirty="0"/>
              <a:t>breastfeed</a:t>
            </a:r>
          </a:p>
          <a:p>
            <a:r>
              <a:rPr lang="en-US" dirty="0"/>
              <a:t>passed</a:t>
            </a:r>
          </a:p>
          <a:p>
            <a:r>
              <a:rPr lang="en-US" dirty="0"/>
              <a:t>where</a:t>
            </a:r>
          </a:p>
        </p:txBody>
      </p:sp>
    </p:spTree>
    <p:extLst>
      <p:ext uri="{BB962C8B-B14F-4D97-AF65-F5344CB8AC3E}">
        <p14:creationId xmlns:p14="http://schemas.microsoft.com/office/powerpoint/2010/main" val="40811211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Autofit/>
          </a:bodyPr>
          <a:lstStyle/>
          <a:p>
            <a:pPr algn="l"/>
            <a:r>
              <a:rPr lang="en-US" sz="4000" dirty="0"/>
              <a:t>Step 2: </a:t>
            </a:r>
            <a:r>
              <a:rPr lang="en-US" sz="4000" u="sng" dirty="0"/>
              <a:t>count how many times each vocabulary word appears in a given SMS</a:t>
            </a:r>
          </a:p>
        </p:txBody>
      </p:sp>
      <p:sp>
        <p:nvSpPr>
          <p:cNvPr id="24" name="TextBox 23"/>
          <p:cNvSpPr txBox="1"/>
          <p:nvPr/>
        </p:nvSpPr>
        <p:spPr>
          <a:xfrm rot="16200000">
            <a:off x="5536690" y="-773659"/>
            <a:ext cx="1229497" cy="10279737"/>
          </a:xfrm>
          <a:prstGeom prst="rect">
            <a:avLst/>
          </a:prstGeom>
          <a:noFill/>
        </p:spPr>
        <p:txBody>
          <a:bodyPr wrap="square" numCol="1" rtlCol="0">
            <a:spAutoFit/>
          </a:bodyPr>
          <a:lstStyle/>
          <a:p>
            <a:pPr algn="r">
              <a:spcAft>
                <a:spcPts val="1200"/>
              </a:spcAft>
            </a:pPr>
            <a:r>
              <a:rPr lang="en-US" dirty="0"/>
              <a:t>shaking</a:t>
            </a:r>
          </a:p>
          <a:p>
            <a:pPr algn="r">
              <a:spcAft>
                <a:spcPts val="1200"/>
              </a:spcAft>
            </a:pPr>
            <a:r>
              <a:rPr lang="en-US" dirty="0"/>
              <a:t>what</a:t>
            </a:r>
          </a:p>
          <a:p>
            <a:pPr algn="r">
              <a:spcAft>
                <a:spcPts val="1200"/>
              </a:spcAft>
            </a:pPr>
            <a:r>
              <a:rPr lang="en-US" dirty="0"/>
              <a:t>clinic</a:t>
            </a:r>
          </a:p>
          <a:p>
            <a:pPr algn="r">
              <a:spcAft>
                <a:spcPts val="1200"/>
              </a:spcAft>
            </a:pPr>
            <a:r>
              <a:rPr lang="en-US" dirty="0"/>
              <a:t>how</a:t>
            </a:r>
          </a:p>
          <a:p>
            <a:pPr algn="r">
              <a:spcAft>
                <a:spcPts val="1200"/>
              </a:spcAft>
            </a:pPr>
            <a:r>
              <a:rPr lang="en-US" dirty="0"/>
              <a:t>helps</a:t>
            </a:r>
          </a:p>
          <a:p>
            <a:pPr algn="r">
              <a:spcAft>
                <a:spcPts val="1200"/>
              </a:spcAft>
            </a:pPr>
            <a:r>
              <a:rPr lang="en-US" dirty="0"/>
              <a:t>was</a:t>
            </a:r>
          </a:p>
          <a:p>
            <a:pPr algn="r">
              <a:spcAft>
                <a:spcPts val="1200"/>
              </a:spcAft>
            </a:pPr>
            <a:r>
              <a:rPr lang="en-US" dirty="0"/>
              <a:t>nearest</a:t>
            </a:r>
          </a:p>
          <a:p>
            <a:pPr algn="r">
              <a:spcAft>
                <a:spcPts val="1200"/>
              </a:spcAft>
            </a:pPr>
            <a:r>
              <a:rPr lang="en-US" dirty="0"/>
              <a:t>many</a:t>
            </a:r>
          </a:p>
          <a:p>
            <a:pPr algn="r">
              <a:spcAft>
                <a:spcPts val="1200"/>
              </a:spcAft>
            </a:pPr>
            <a:r>
              <a:rPr lang="en-US" dirty="0"/>
              <a:t>with</a:t>
            </a:r>
          </a:p>
          <a:p>
            <a:pPr algn="r">
              <a:spcAft>
                <a:spcPts val="1200"/>
              </a:spcAft>
            </a:pPr>
            <a:r>
              <a:rPr lang="en-US" dirty="0"/>
              <a:t>said</a:t>
            </a:r>
          </a:p>
          <a:p>
            <a:pPr algn="r">
              <a:spcAft>
                <a:spcPts val="1200"/>
              </a:spcAft>
            </a:pPr>
            <a:r>
              <a:rPr lang="en-US" dirty="0"/>
              <a:t>months</a:t>
            </a:r>
          </a:p>
          <a:p>
            <a:pPr algn="r">
              <a:spcAft>
                <a:spcPts val="1200"/>
              </a:spcAft>
            </a:pPr>
            <a:r>
              <a:rPr lang="en-US" dirty="0"/>
              <a:t>the</a:t>
            </a:r>
          </a:p>
          <a:p>
            <a:pPr algn="r">
              <a:spcAft>
                <a:spcPts val="1200"/>
              </a:spcAft>
            </a:pPr>
            <a:r>
              <a:rPr lang="en-US" dirty="0"/>
              <a:t>morning</a:t>
            </a:r>
          </a:p>
          <a:p>
            <a:pPr algn="r">
              <a:spcAft>
                <a:spcPts val="1200"/>
              </a:spcAft>
            </a:pPr>
            <a:r>
              <a:rPr lang="en-US" dirty="0"/>
              <a:t>mom</a:t>
            </a:r>
          </a:p>
          <a:p>
            <a:pPr algn="r">
              <a:spcAft>
                <a:spcPts val="1200"/>
              </a:spcAft>
            </a:pPr>
            <a:r>
              <a:rPr lang="en-US" dirty="0"/>
              <a:t>should</a:t>
            </a:r>
          </a:p>
          <a:p>
            <a:pPr algn="r">
              <a:spcAft>
                <a:spcPts val="1200"/>
              </a:spcAft>
            </a:pPr>
            <a:r>
              <a:rPr lang="en-US" dirty="0"/>
              <a:t>sickness</a:t>
            </a:r>
          </a:p>
          <a:p>
            <a:pPr algn="r">
              <a:spcAft>
                <a:spcPts val="1200"/>
              </a:spcAft>
            </a:pPr>
            <a:r>
              <a:rPr lang="en-US" dirty="0"/>
              <a:t>and</a:t>
            </a:r>
          </a:p>
          <a:p>
            <a:pPr algn="r">
              <a:spcAft>
                <a:spcPts val="1200"/>
              </a:spcAft>
            </a:pPr>
            <a:r>
              <a:rPr lang="en-US" dirty="0"/>
              <a:t>I</a:t>
            </a:r>
          </a:p>
          <a:p>
            <a:pPr algn="r">
              <a:spcAft>
                <a:spcPts val="1200"/>
              </a:spcAft>
            </a:pPr>
            <a:r>
              <a:rPr lang="en-US" dirty="0"/>
              <a:t>is</a:t>
            </a:r>
          </a:p>
          <a:p>
            <a:pPr algn="r">
              <a:spcAft>
                <a:spcPts val="1200"/>
              </a:spcAft>
            </a:pPr>
            <a:r>
              <a:rPr lang="en-US" dirty="0"/>
              <a:t>how</a:t>
            </a:r>
          </a:p>
          <a:p>
            <a:pPr algn="r">
              <a:spcAft>
                <a:spcPts val="1200"/>
              </a:spcAft>
            </a:pPr>
            <a:r>
              <a:rPr lang="en-US" dirty="0"/>
              <a:t>out</a:t>
            </a:r>
          </a:p>
          <a:p>
            <a:pPr algn="r">
              <a:spcAft>
                <a:spcPts val="1200"/>
              </a:spcAft>
            </a:pPr>
            <a:r>
              <a:rPr lang="en-US" dirty="0"/>
              <a:t>breastfeed</a:t>
            </a:r>
          </a:p>
          <a:p>
            <a:pPr algn="r">
              <a:spcAft>
                <a:spcPts val="1200"/>
              </a:spcAft>
            </a:pPr>
            <a:r>
              <a:rPr lang="en-US" dirty="0"/>
              <a:t>passed</a:t>
            </a:r>
          </a:p>
          <a:p>
            <a:pPr algn="r">
              <a:spcAft>
                <a:spcPts val="1200"/>
              </a:spcAft>
            </a:pPr>
            <a:r>
              <a:rPr lang="en-US" dirty="0"/>
              <a:t>where</a:t>
            </a:r>
          </a:p>
        </p:txBody>
      </p:sp>
      <p:graphicFrame>
        <p:nvGraphicFramePr>
          <p:cNvPr id="4" name="Table 3"/>
          <p:cNvGraphicFramePr>
            <a:graphicFrameLocks noGrp="1"/>
          </p:cNvGraphicFramePr>
          <p:nvPr/>
        </p:nvGraphicFramePr>
        <p:xfrm>
          <a:off x="1011575" y="3136696"/>
          <a:ext cx="10183656" cy="457200"/>
        </p:xfrm>
        <a:graphic>
          <a:graphicData uri="http://schemas.openxmlformats.org/drawingml/2006/table">
            <a:tbl>
              <a:tblPr firstRow="1" bandRow="1">
                <a:tableStyleId>{5C22544A-7EE6-4342-B048-85BDC9FD1C3A}</a:tableStyleId>
              </a:tblPr>
              <a:tblGrid>
                <a:gridCol w="424319">
                  <a:extLst>
                    <a:ext uri="{9D8B030D-6E8A-4147-A177-3AD203B41FA5}">
                      <a16:colId xmlns:a16="http://schemas.microsoft.com/office/drawing/2014/main" val="2123615854"/>
                    </a:ext>
                  </a:extLst>
                </a:gridCol>
                <a:gridCol w="424319">
                  <a:extLst>
                    <a:ext uri="{9D8B030D-6E8A-4147-A177-3AD203B41FA5}">
                      <a16:colId xmlns:a16="http://schemas.microsoft.com/office/drawing/2014/main" val="1026716743"/>
                    </a:ext>
                  </a:extLst>
                </a:gridCol>
                <a:gridCol w="424319">
                  <a:extLst>
                    <a:ext uri="{9D8B030D-6E8A-4147-A177-3AD203B41FA5}">
                      <a16:colId xmlns:a16="http://schemas.microsoft.com/office/drawing/2014/main" val="96650165"/>
                    </a:ext>
                  </a:extLst>
                </a:gridCol>
                <a:gridCol w="424319">
                  <a:extLst>
                    <a:ext uri="{9D8B030D-6E8A-4147-A177-3AD203B41FA5}">
                      <a16:colId xmlns:a16="http://schemas.microsoft.com/office/drawing/2014/main" val="3474831274"/>
                    </a:ext>
                  </a:extLst>
                </a:gridCol>
                <a:gridCol w="424319">
                  <a:extLst>
                    <a:ext uri="{9D8B030D-6E8A-4147-A177-3AD203B41FA5}">
                      <a16:colId xmlns:a16="http://schemas.microsoft.com/office/drawing/2014/main" val="217631323"/>
                    </a:ext>
                  </a:extLst>
                </a:gridCol>
                <a:gridCol w="424319">
                  <a:extLst>
                    <a:ext uri="{9D8B030D-6E8A-4147-A177-3AD203B41FA5}">
                      <a16:colId xmlns:a16="http://schemas.microsoft.com/office/drawing/2014/main" val="3527401608"/>
                    </a:ext>
                  </a:extLst>
                </a:gridCol>
                <a:gridCol w="424319">
                  <a:extLst>
                    <a:ext uri="{9D8B030D-6E8A-4147-A177-3AD203B41FA5}">
                      <a16:colId xmlns:a16="http://schemas.microsoft.com/office/drawing/2014/main" val="71044606"/>
                    </a:ext>
                  </a:extLst>
                </a:gridCol>
                <a:gridCol w="424319">
                  <a:extLst>
                    <a:ext uri="{9D8B030D-6E8A-4147-A177-3AD203B41FA5}">
                      <a16:colId xmlns:a16="http://schemas.microsoft.com/office/drawing/2014/main" val="1617904699"/>
                    </a:ext>
                  </a:extLst>
                </a:gridCol>
                <a:gridCol w="424319">
                  <a:extLst>
                    <a:ext uri="{9D8B030D-6E8A-4147-A177-3AD203B41FA5}">
                      <a16:colId xmlns:a16="http://schemas.microsoft.com/office/drawing/2014/main" val="1019104690"/>
                    </a:ext>
                  </a:extLst>
                </a:gridCol>
                <a:gridCol w="424319">
                  <a:extLst>
                    <a:ext uri="{9D8B030D-6E8A-4147-A177-3AD203B41FA5}">
                      <a16:colId xmlns:a16="http://schemas.microsoft.com/office/drawing/2014/main" val="1607840343"/>
                    </a:ext>
                  </a:extLst>
                </a:gridCol>
                <a:gridCol w="424319">
                  <a:extLst>
                    <a:ext uri="{9D8B030D-6E8A-4147-A177-3AD203B41FA5}">
                      <a16:colId xmlns:a16="http://schemas.microsoft.com/office/drawing/2014/main" val="3897121448"/>
                    </a:ext>
                  </a:extLst>
                </a:gridCol>
                <a:gridCol w="424319">
                  <a:extLst>
                    <a:ext uri="{9D8B030D-6E8A-4147-A177-3AD203B41FA5}">
                      <a16:colId xmlns:a16="http://schemas.microsoft.com/office/drawing/2014/main" val="1233070038"/>
                    </a:ext>
                  </a:extLst>
                </a:gridCol>
                <a:gridCol w="424319">
                  <a:extLst>
                    <a:ext uri="{9D8B030D-6E8A-4147-A177-3AD203B41FA5}">
                      <a16:colId xmlns:a16="http://schemas.microsoft.com/office/drawing/2014/main" val="227495959"/>
                    </a:ext>
                  </a:extLst>
                </a:gridCol>
                <a:gridCol w="424319">
                  <a:extLst>
                    <a:ext uri="{9D8B030D-6E8A-4147-A177-3AD203B41FA5}">
                      <a16:colId xmlns:a16="http://schemas.microsoft.com/office/drawing/2014/main" val="368435216"/>
                    </a:ext>
                  </a:extLst>
                </a:gridCol>
                <a:gridCol w="424319">
                  <a:extLst>
                    <a:ext uri="{9D8B030D-6E8A-4147-A177-3AD203B41FA5}">
                      <a16:colId xmlns:a16="http://schemas.microsoft.com/office/drawing/2014/main" val="4289944958"/>
                    </a:ext>
                  </a:extLst>
                </a:gridCol>
                <a:gridCol w="424319">
                  <a:extLst>
                    <a:ext uri="{9D8B030D-6E8A-4147-A177-3AD203B41FA5}">
                      <a16:colId xmlns:a16="http://schemas.microsoft.com/office/drawing/2014/main" val="2658057197"/>
                    </a:ext>
                  </a:extLst>
                </a:gridCol>
                <a:gridCol w="424319">
                  <a:extLst>
                    <a:ext uri="{9D8B030D-6E8A-4147-A177-3AD203B41FA5}">
                      <a16:colId xmlns:a16="http://schemas.microsoft.com/office/drawing/2014/main" val="3671936088"/>
                    </a:ext>
                  </a:extLst>
                </a:gridCol>
                <a:gridCol w="424319">
                  <a:extLst>
                    <a:ext uri="{9D8B030D-6E8A-4147-A177-3AD203B41FA5}">
                      <a16:colId xmlns:a16="http://schemas.microsoft.com/office/drawing/2014/main" val="2143562426"/>
                    </a:ext>
                  </a:extLst>
                </a:gridCol>
                <a:gridCol w="424319">
                  <a:extLst>
                    <a:ext uri="{9D8B030D-6E8A-4147-A177-3AD203B41FA5}">
                      <a16:colId xmlns:a16="http://schemas.microsoft.com/office/drawing/2014/main" val="1783432820"/>
                    </a:ext>
                  </a:extLst>
                </a:gridCol>
                <a:gridCol w="424319">
                  <a:extLst>
                    <a:ext uri="{9D8B030D-6E8A-4147-A177-3AD203B41FA5}">
                      <a16:colId xmlns:a16="http://schemas.microsoft.com/office/drawing/2014/main" val="2886668387"/>
                    </a:ext>
                  </a:extLst>
                </a:gridCol>
                <a:gridCol w="424319">
                  <a:extLst>
                    <a:ext uri="{9D8B030D-6E8A-4147-A177-3AD203B41FA5}">
                      <a16:colId xmlns:a16="http://schemas.microsoft.com/office/drawing/2014/main" val="1859944802"/>
                    </a:ext>
                  </a:extLst>
                </a:gridCol>
                <a:gridCol w="424319">
                  <a:extLst>
                    <a:ext uri="{9D8B030D-6E8A-4147-A177-3AD203B41FA5}">
                      <a16:colId xmlns:a16="http://schemas.microsoft.com/office/drawing/2014/main" val="433105886"/>
                    </a:ext>
                  </a:extLst>
                </a:gridCol>
                <a:gridCol w="424319">
                  <a:extLst>
                    <a:ext uri="{9D8B030D-6E8A-4147-A177-3AD203B41FA5}">
                      <a16:colId xmlns:a16="http://schemas.microsoft.com/office/drawing/2014/main" val="1830972493"/>
                    </a:ext>
                  </a:extLst>
                </a:gridCol>
                <a:gridCol w="424319">
                  <a:extLst>
                    <a:ext uri="{9D8B030D-6E8A-4147-A177-3AD203B41FA5}">
                      <a16:colId xmlns:a16="http://schemas.microsoft.com/office/drawing/2014/main" val="2541127130"/>
                    </a:ext>
                  </a:extLst>
                </a:gridCol>
              </a:tblGrid>
              <a:tr h="370840">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5" name="TextBox 4"/>
          <p:cNvSpPr txBox="1"/>
          <p:nvPr/>
        </p:nvSpPr>
        <p:spPr>
          <a:xfrm>
            <a:off x="4408044" y="2503916"/>
            <a:ext cx="3486788" cy="369332"/>
          </a:xfrm>
          <a:prstGeom prst="rect">
            <a:avLst/>
          </a:prstGeom>
          <a:noFill/>
        </p:spPr>
        <p:txBody>
          <a:bodyPr wrap="none" rtlCol="0">
            <a:spAutoFit/>
          </a:bodyPr>
          <a:lstStyle/>
          <a:p>
            <a:r>
              <a:rPr lang="en-US" dirty="0"/>
              <a:t>What helps with morning sickness?</a:t>
            </a:r>
          </a:p>
        </p:txBody>
      </p:sp>
      <p:sp>
        <p:nvSpPr>
          <p:cNvPr id="6" name="TextBox 5">
            <a:extLst>
              <a:ext uri="{FF2B5EF4-FFF2-40B4-BE49-F238E27FC236}">
                <a16:creationId xmlns:a16="http://schemas.microsoft.com/office/drawing/2014/main" id="{CC32AC06-632F-43A5-BCC3-B6853BF55ED1}"/>
              </a:ext>
            </a:extLst>
          </p:cNvPr>
          <p:cNvSpPr txBox="1"/>
          <p:nvPr/>
        </p:nvSpPr>
        <p:spPr>
          <a:xfrm>
            <a:off x="337860" y="3103910"/>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49687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Autofit/>
          </a:bodyPr>
          <a:lstStyle/>
          <a:p>
            <a:pPr algn="l"/>
            <a:r>
              <a:rPr lang="en-US" sz="4000" dirty="0"/>
              <a:t>Step 2: </a:t>
            </a:r>
            <a:r>
              <a:rPr lang="en-US" sz="4000" u="sng" dirty="0"/>
              <a:t>count how many times each vocabulary word appears in a given SMS</a:t>
            </a:r>
          </a:p>
        </p:txBody>
      </p:sp>
      <p:sp>
        <p:nvSpPr>
          <p:cNvPr id="24" name="TextBox 23"/>
          <p:cNvSpPr txBox="1"/>
          <p:nvPr/>
        </p:nvSpPr>
        <p:spPr>
          <a:xfrm rot="16200000">
            <a:off x="5536690" y="-773659"/>
            <a:ext cx="1229497" cy="10279737"/>
          </a:xfrm>
          <a:prstGeom prst="rect">
            <a:avLst/>
          </a:prstGeom>
          <a:noFill/>
        </p:spPr>
        <p:txBody>
          <a:bodyPr wrap="square" numCol="1" rtlCol="0">
            <a:spAutoFit/>
          </a:bodyPr>
          <a:lstStyle/>
          <a:p>
            <a:pPr algn="r">
              <a:spcAft>
                <a:spcPts val="1200"/>
              </a:spcAft>
            </a:pPr>
            <a:r>
              <a:rPr lang="en-US" dirty="0"/>
              <a:t>shaking</a:t>
            </a:r>
          </a:p>
          <a:p>
            <a:pPr algn="r">
              <a:spcAft>
                <a:spcPts val="1200"/>
              </a:spcAft>
            </a:pPr>
            <a:r>
              <a:rPr lang="en-US" dirty="0"/>
              <a:t>what</a:t>
            </a:r>
          </a:p>
          <a:p>
            <a:pPr algn="r">
              <a:spcAft>
                <a:spcPts val="1200"/>
              </a:spcAft>
            </a:pPr>
            <a:r>
              <a:rPr lang="en-US" dirty="0"/>
              <a:t>clinic</a:t>
            </a:r>
          </a:p>
          <a:p>
            <a:pPr algn="r">
              <a:spcAft>
                <a:spcPts val="1200"/>
              </a:spcAft>
            </a:pPr>
            <a:r>
              <a:rPr lang="en-US" dirty="0"/>
              <a:t>how</a:t>
            </a:r>
          </a:p>
          <a:p>
            <a:pPr algn="r">
              <a:spcAft>
                <a:spcPts val="1200"/>
              </a:spcAft>
            </a:pPr>
            <a:r>
              <a:rPr lang="en-US" dirty="0"/>
              <a:t>helps</a:t>
            </a:r>
          </a:p>
          <a:p>
            <a:pPr algn="r">
              <a:spcAft>
                <a:spcPts val="1200"/>
              </a:spcAft>
            </a:pPr>
            <a:r>
              <a:rPr lang="en-US" dirty="0"/>
              <a:t>was</a:t>
            </a:r>
          </a:p>
          <a:p>
            <a:pPr algn="r">
              <a:spcAft>
                <a:spcPts val="1200"/>
              </a:spcAft>
            </a:pPr>
            <a:r>
              <a:rPr lang="en-US" dirty="0"/>
              <a:t>nearest</a:t>
            </a:r>
          </a:p>
          <a:p>
            <a:pPr algn="r">
              <a:spcAft>
                <a:spcPts val="1200"/>
              </a:spcAft>
            </a:pPr>
            <a:r>
              <a:rPr lang="en-US" dirty="0"/>
              <a:t>many</a:t>
            </a:r>
          </a:p>
          <a:p>
            <a:pPr algn="r">
              <a:spcAft>
                <a:spcPts val="1200"/>
              </a:spcAft>
            </a:pPr>
            <a:r>
              <a:rPr lang="en-US" dirty="0"/>
              <a:t>with</a:t>
            </a:r>
          </a:p>
          <a:p>
            <a:pPr algn="r">
              <a:spcAft>
                <a:spcPts val="1200"/>
              </a:spcAft>
            </a:pPr>
            <a:r>
              <a:rPr lang="en-US" dirty="0"/>
              <a:t>said</a:t>
            </a:r>
          </a:p>
          <a:p>
            <a:pPr algn="r">
              <a:spcAft>
                <a:spcPts val="1200"/>
              </a:spcAft>
            </a:pPr>
            <a:r>
              <a:rPr lang="en-US" dirty="0"/>
              <a:t>months</a:t>
            </a:r>
          </a:p>
          <a:p>
            <a:pPr algn="r">
              <a:spcAft>
                <a:spcPts val="1200"/>
              </a:spcAft>
            </a:pPr>
            <a:r>
              <a:rPr lang="en-US" dirty="0"/>
              <a:t>the</a:t>
            </a:r>
          </a:p>
          <a:p>
            <a:pPr algn="r">
              <a:spcAft>
                <a:spcPts val="1200"/>
              </a:spcAft>
            </a:pPr>
            <a:r>
              <a:rPr lang="en-US" dirty="0"/>
              <a:t>morning</a:t>
            </a:r>
          </a:p>
          <a:p>
            <a:pPr algn="r">
              <a:spcAft>
                <a:spcPts val="1200"/>
              </a:spcAft>
            </a:pPr>
            <a:r>
              <a:rPr lang="en-US" dirty="0"/>
              <a:t>mom</a:t>
            </a:r>
          </a:p>
          <a:p>
            <a:pPr algn="r">
              <a:spcAft>
                <a:spcPts val="1200"/>
              </a:spcAft>
            </a:pPr>
            <a:r>
              <a:rPr lang="en-US" dirty="0"/>
              <a:t>should</a:t>
            </a:r>
          </a:p>
          <a:p>
            <a:pPr algn="r">
              <a:spcAft>
                <a:spcPts val="1200"/>
              </a:spcAft>
            </a:pPr>
            <a:r>
              <a:rPr lang="en-US" dirty="0"/>
              <a:t>sickness</a:t>
            </a:r>
          </a:p>
          <a:p>
            <a:pPr algn="r">
              <a:spcAft>
                <a:spcPts val="1200"/>
              </a:spcAft>
            </a:pPr>
            <a:r>
              <a:rPr lang="en-US" dirty="0"/>
              <a:t>and</a:t>
            </a:r>
          </a:p>
          <a:p>
            <a:pPr algn="r">
              <a:spcAft>
                <a:spcPts val="1200"/>
              </a:spcAft>
            </a:pPr>
            <a:r>
              <a:rPr lang="en-US" dirty="0"/>
              <a:t>I</a:t>
            </a:r>
          </a:p>
          <a:p>
            <a:pPr algn="r">
              <a:spcAft>
                <a:spcPts val="1200"/>
              </a:spcAft>
            </a:pPr>
            <a:r>
              <a:rPr lang="en-US" dirty="0"/>
              <a:t>is</a:t>
            </a:r>
          </a:p>
          <a:p>
            <a:pPr algn="r">
              <a:spcAft>
                <a:spcPts val="1200"/>
              </a:spcAft>
            </a:pPr>
            <a:r>
              <a:rPr lang="en-US" dirty="0"/>
              <a:t>how</a:t>
            </a:r>
          </a:p>
          <a:p>
            <a:pPr algn="r">
              <a:spcAft>
                <a:spcPts val="1200"/>
              </a:spcAft>
            </a:pPr>
            <a:r>
              <a:rPr lang="en-US" dirty="0"/>
              <a:t>out</a:t>
            </a:r>
          </a:p>
          <a:p>
            <a:pPr algn="r">
              <a:spcAft>
                <a:spcPts val="1200"/>
              </a:spcAft>
            </a:pPr>
            <a:r>
              <a:rPr lang="en-US" dirty="0"/>
              <a:t>breastfeed</a:t>
            </a:r>
          </a:p>
          <a:p>
            <a:pPr algn="r">
              <a:spcAft>
                <a:spcPts val="1200"/>
              </a:spcAft>
            </a:pPr>
            <a:r>
              <a:rPr lang="en-US" dirty="0"/>
              <a:t>passed</a:t>
            </a:r>
          </a:p>
          <a:p>
            <a:pPr algn="r">
              <a:spcAft>
                <a:spcPts val="1200"/>
              </a:spcAft>
            </a:pPr>
            <a:r>
              <a:rPr lang="en-US" dirty="0"/>
              <a:t>where</a:t>
            </a:r>
          </a:p>
        </p:txBody>
      </p:sp>
      <p:graphicFrame>
        <p:nvGraphicFramePr>
          <p:cNvPr id="4" name="Table 3"/>
          <p:cNvGraphicFramePr>
            <a:graphicFrameLocks noGrp="1"/>
          </p:cNvGraphicFramePr>
          <p:nvPr>
            <p:extLst>
              <p:ext uri="{D42A27DB-BD31-4B8C-83A1-F6EECF244321}">
                <p14:modId xmlns:p14="http://schemas.microsoft.com/office/powerpoint/2010/main" val="3984391296"/>
              </p:ext>
            </p:extLst>
          </p:nvPr>
        </p:nvGraphicFramePr>
        <p:xfrm>
          <a:off x="1011575" y="3136696"/>
          <a:ext cx="10183656" cy="457200"/>
        </p:xfrm>
        <a:graphic>
          <a:graphicData uri="http://schemas.openxmlformats.org/drawingml/2006/table">
            <a:tbl>
              <a:tblPr firstRow="1" bandRow="1">
                <a:tableStyleId>{5C22544A-7EE6-4342-B048-85BDC9FD1C3A}</a:tableStyleId>
              </a:tblPr>
              <a:tblGrid>
                <a:gridCol w="424319">
                  <a:extLst>
                    <a:ext uri="{9D8B030D-6E8A-4147-A177-3AD203B41FA5}">
                      <a16:colId xmlns:a16="http://schemas.microsoft.com/office/drawing/2014/main" val="2123615854"/>
                    </a:ext>
                  </a:extLst>
                </a:gridCol>
                <a:gridCol w="424319">
                  <a:extLst>
                    <a:ext uri="{9D8B030D-6E8A-4147-A177-3AD203B41FA5}">
                      <a16:colId xmlns:a16="http://schemas.microsoft.com/office/drawing/2014/main" val="1026716743"/>
                    </a:ext>
                  </a:extLst>
                </a:gridCol>
                <a:gridCol w="424319">
                  <a:extLst>
                    <a:ext uri="{9D8B030D-6E8A-4147-A177-3AD203B41FA5}">
                      <a16:colId xmlns:a16="http://schemas.microsoft.com/office/drawing/2014/main" val="96650165"/>
                    </a:ext>
                  </a:extLst>
                </a:gridCol>
                <a:gridCol w="424319">
                  <a:extLst>
                    <a:ext uri="{9D8B030D-6E8A-4147-A177-3AD203B41FA5}">
                      <a16:colId xmlns:a16="http://schemas.microsoft.com/office/drawing/2014/main" val="3474831274"/>
                    </a:ext>
                  </a:extLst>
                </a:gridCol>
                <a:gridCol w="424319">
                  <a:extLst>
                    <a:ext uri="{9D8B030D-6E8A-4147-A177-3AD203B41FA5}">
                      <a16:colId xmlns:a16="http://schemas.microsoft.com/office/drawing/2014/main" val="217631323"/>
                    </a:ext>
                  </a:extLst>
                </a:gridCol>
                <a:gridCol w="424319">
                  <a:extLst>
                    <a:ext uri="{9D8B030D-6E8A-4147-A177-3AD203B41FA5}">
                      <a16:colId xmlns:a16="http://schemas.microsoft.com/office/drawing/2014/main" val="3527401608"/>
                    </a:ext>
                  </a:extLst>
                </a:gridCol>
                <a:gridCol w="424319">
                  <a:extLst>
                    <a:ext uri="{9D8B030D-6E8A-4147-A177-3AD203B41FA5}">
                      <a16:colId xmlns:a16="http://schemas.microsoft.com/office/drawing/2014/main" val="71044606"/>
                    </a:ext>
                  </a:extLst>
                </a:gridCol>
                <a:gridCol w="424319">
                  <a:extLst>
                    <a:ext uri="{9D8B030D-6E8A-4147-A177-3AD203B41FA5}">
                      <a16:colId xmlns:a16="http://schemas.microsoft.com/office/drawing/2014/main" val="1617904699"/>
                    </a:ext>
                  </a:extLst>
                </a:gridCol>
                <a:gridCol w="424319">
                  <a:extLst>
                    <a:ext uri="{9D8B030D-6E8A-4147-A177-3AD203B41FA5}">
                      <a16:colId xmlns:a16="http://schemas.microsoft.com/office/drawing/2014/main" val="1019104690"/>
                    </a:ext>
                  </a:extLst>
                </a:gridCol>
                <a:gridCol w="424319">
                  <a:extLst>
                    <a:ext uri="{9D8B030D-6E8A-4147-A177-3AD203B41FA5}">
                      <a16:colId xmlns:a16="http://schemas.microsoft.com/office/drawing/2014/main" val="1607840343"/>
                    </a:ext>
                  </a:extLst>
                </a:gridCol>
                <a:gridCol w="424319">
                  <a:extLst>
                    <a:ext uri="{9D8B030D-6E8A-4147-A177-3AD203B41FA5}">
                      <a16:colId xmlns:a16="http://schemas.microsoft.com/office/drawing/2014/main" val="3897121448"/>
                    </a:ext>
                  </a:extLst>
                </a:gridCol>
                <a:gridCol w="424319">
                  <a:extLst>
                    <a:ext uri="{9D8B030D-6E8A-4147-A177-3AD203B41FA5}">
                      <a16:colId xmlns:a16="http://schemas.microsoft.com/office/drawing/2014/main" val="1233070038"/>
                    </a:ext>
                  </a:extLst>
                </a:gridCol>
                <a:gridCol w="424319">
                  <a:extLst>
                    <a:ext uri="{9D8B030D-6E8A-4147-A177-3AD203B41FA5}">
                      <a16:colId xmlns:a16="http://schemas.microsoft.com/office/drawing/2014/main" val="227495959"/>
                    </a:ext>
                  </a:extLst>
                </a:gridCol>
                <a:gridCol w="424319">
                  <a:extLst>
                    <a:ext uri="{9D8B030D-6E8A-4147-A177-3AD203B41FA5}">
                      <a16:colId xmlns:a16="http://schemas.microsoft.com/office/drawing/2014/main" val="368435216"/>
                    </a:ext>
                  </a:extLst>
                </a:gridCol>
                <a:gridCol w="424319">
                  <a:extLst>
                    <a:ext uri="{9D8B030D-6E8A-4147-A177-3AD203B41FA5}">
                      <a16:colId xmlns:a16="http://schemas.microsoft.com/office/drawing/2014/main" val="4289944958"/>
                    </a:ext>
                  </a:extLst>
                </a:gridCol>
                <a:gridCol w="424319">
                  <a:extLst>
                    <a:ext uri="{9D8B030D-6E8A-4147-A177-3AD203B41FA5}">
                      <a16:colId xmlns:a16="http://schemas.microsoft.com/office/drawing/2014/main" val="2658057197"/>
                    </a:ext>
                  </a:extLst>
                </a:gridCol>
                <a:gridCol w="424319">
                  <a:extLst>
                    <a:ext uri="{9D8B030D-6E8A-4147-A177-3AD203B41FA5}">
                      <a16:colId xmlns:a16="http://schemas.microsoft.com/office/drawing/2014/main" val="3671936088"/>
                    </a:ext>
                  </a:extLst>
                </a:gridCol>
                <a:gridCol w="424319">
                  <a:extLst>
                    <a:ext uri="{9D8B030D-6E8A-4147-A177-3AD203B41FA5}">
                      <a16:colId xmlns:a16="http://schemas.microsoft.com/office/drawing/2014/main" val="2143562426"/>
                    </a:ext>
                  </a:extLst>
                </a:gridCol>
                <a:gridCol w="424319">
                  <a:extLst>
                    <a:ext uri="{9D8B030D-6E8A-4147-A177-3AD203B41FA5}">
                      <a16:colId xmlns:a16="http://schemas.microsoft.com/office/drawing/2014/main" val="1783432820"/>
                    </a:ext>
                  </a:extLst>
                </a:gridCol>
                <a:gridCol w="424319">
                  <a:extLst>
                    <a:ext uri="{9D8B030D-6E8A-4147-A177-3AD203B41FA5}">
                      <a16:colId xmlns:a16="http://schemas.microsoft.com/office/drawing/2014/main" val="2886668387"/>
                    </a:ext>
                  </a:extLst>
                </a:gridCol>
                <a:gridCol w="424319">
                  <a:extLst>
                    <a:ext uri="{9D8B030D-6E8A-4147-A177-3AD203B41FA5}">
                      <a16:colId xmlns:a16="http://schemas.microsoft.com/office/drawing/2014/main" val="1859944802"/>
                    </a:ext>
                  </a:extLst>
                </a:gridCol>
                <a:gridCol w="424319">
                  <a:extLst>
                    <a:ext uri="{9D8B030D-6E8A-4147-A177-3AD203B41FA5}">
                      <a16:colId xmlns:a16="http://schemas.microsoft.com/office/drawing/2014/main" val="433105886"/>
                    </a:ext>
                  </a:extLst>
                </a:gridCol>
                <a:gridCol w="424319">
                  <a:extLst>
                    <a:ext uri="{9D8B030D-6E8A-4147-A177-3AD203B41FA5}">
                      <a16:colId xmlns:a16="http://schemas.microsoft.com/office/drawing/2014/main" val="1830972493"/>
                    </a:ext>
                  </a:extLst>
                </a:gridCol>
                <a:gridCol w="424319">
                  <a:extLst>
                    <a:ext uri="{9D8B030D-6E8A-4147-A177-3AD203B41FA5}">
                      <a16:colId xmlns:a16="http://schemas.microsoft.com/office/drawing/2014/main" val="2541127130"/>
                    </a:ext>
                  </a:extLst>
                </a:gridCol>
              </a:tblGrid>
              <a:tr h="370840">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5" name="TextBox 4"/>
          <p:cNvSpPr txBox="1"/>
          <p:nvPr/>
        </p:nvSpPr>
        <p:spPr>
          <a:xfrm>
            <a:off x="4152012" y="2503916"/>
            <a:ext cx="3998852" cy="369332"/>
          </a:xfrm>
          <a:prstGeom prst="rect">
            <a:avLst/>
          </a:prstGeom>
          <a:noFill/>
        </p:spPr>
        <p:txBody>
          <a:bodyPr wrap="none" rtlCol="0">
            <a:spAutoFit/>
          </a:bodyPr>
          <a:lstStyle/>
          <a:p>
            <a:r>
              <a:rPr lang="en-US" dirty="0"/>
              <a:t>I passed out and Mom said I was shaking</a:t>
            </a:r>
          </a:p>
        </p:txBody>
      </p:sp>
      <p:sp>
        <p:nvSpPr>
          <p:cNvPr id="26" name="TextBox 25">
            <a:extLst>
              <a:ext uri="{FF2B5EF4-FFF2-40B4-BE49-F238E27FC236}">
                <a16:creationId xmlns:a16="http://schemas.microsoft.com/office/drawing/2014/main" id="{CC32AC06-632F-43A5-BCC3-B6853BF55ED1}"/>
              </a:ext>
            </a:extLst>
          </p:cNvPr>
          <p:cNvSpPr txBox="1"/>
          <p:nvPr/>
        </p:nvSpPr>
        <p:spPr>
          <a:xfrm>
            <a:off x="337860" y="3103910"/>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85482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Autofit/>
          </a:bodyPr>
          <a:lstStyle/>
          <a:p>
            <a:pPr algn="l"/>
            <a:r>
              <a:rPr lang="en-US" sz="4000" dirty="0"/>
              <a:t>Step 2: </a:t>
            </a:r>
            <a:r>
              <a:rPr lang="en-US" sz="4000" u="sng" dirty="0"/>
              <a:t>count how many times each vocabulary word appears in a given SMS</a:t>
            </a:r>
          </a:p>
        </p:txBody>
      </p:sp>
      <p:sp>
        <p:nvSpPr>
          <p:cNvPr id="24" name="TextBox 23"/>
          <p:cNvSpPr txBox="1"/>
          <p:nvPr/>
        </p:nvSpPr>
        <p:spPr>
          <a:xfrm rot="16200000">
            <a:off x="5536690" y="-773659"/>
            <a:ext cx="1229497" cy="10279737"/>
          </a:xfrm>
          <a:prstGeom prst="rect">
            <a:avLst/>
          </a:prstGeom>
          <a:noFill/>
        </p:spPr>
        <p:txBody>
          <a:bodyPr wrap="square" numCol="1" rtlCol="0">
            <a:spAutoFit/>
          </a:bodyPr>
          <a:lstStyle/>
          <a:p>
            <a:pPr algn="r">
              <a:spcAft>
                <a:spcPts val="1200"/>
              </a:spcAft>
            </a:pPr>
            <a:r>
              <a:rPr lang="en-US" dirty="0"/>
              <a:t>shaking</a:t>
            </a:r>
          </a:p>
          <a:p>
            <a:pPr algn="r">
              <a:spcAft>
                <a:spcPts val="1200"/>
              </a:spcAft>
            </a:pPr>
            <a:r>
              <a:rPr lang="en-US" dirty="0"/>
              <a:t>what</a:t>
            </a:r>
          </a:p>
          <a:p>
            <a:pPr algn="r">
              <a:spcAft>
                <a:spcPts val="1200"/>
              </a:spcAft>
            </a:pPr>
            <a:r>
              <a:rPr lang="en-US" dirty="0"/>
              <a:t>clinic</a:t>
            </a:r>
          </a:p>
          <a:p>
            <a:pPr algn="r">
              <a:spcAft>
                <a:spcPts val="1200"/>
              </a:spcAft>
            </a:pPr>
            <a:r>
              <a:rPr lang="en-US" dirty="0"/>
              <a:t>how</a:t>
            </a:r>
          </a:p>
          <a:p>
            <a:pPr algn="r">
              <a:spcAft>
                <a:spcPts val="1200"/>
              </a:spcAft>
            </a:pPr>
            <a:r>
              <a:rPr lang="en-US" dirty="0"/>
              <a:t>helps</a:t>
            </a:r>
          </a:p>
          <a:p>
            <a:pPr algn="r">
              <a:spcAft>
                <a:spcPts val="1200"/>
              </a:spcAft>
            </a:pPr>
            <a:r>
              <a:rPr lang="en-US" dirty="0"/>
              <a:t>was</a:t>
            </a:r>
          </a:p>
          <a:p>
            <a:pPr algn="r">
              <a:spcAft>
                <a:spcPts val="1200"/>
              </a:spcAft>
            </a:pPr>
            <a:r>
              <a:rPr lang="en-US" dirty="0"/>
              <a:t>nearest</a:t>
            </a:r>
          </a:p>
          <a:p>
            <a:pPr algn="r">
              <a:spcAft>
                <a:spcPts val="1200"/>
              </a:spcAft>
            </a:pPr>
            <a:r>
              <a:rPr lang="en-US" dirty="0"/>
              <a:t>many</a:t>
            </a:r>
          </a:p>
          <a:p>
            <a:pPr algn="r">
              <a:spcAft>
                <a:spcPts val="1200"/>
              </a:spcAft>
            </a:pPr>
            <a:r>
              <a:rPr lang="en-US" dirty="0"/>
              <a:t>with</a:t>
            </a:r>
          </a:p>
          <a:p>
            <a:pPr algn="r">
              <a:spcAft>
                <a:spcPts val="1200"/>
              </a:spcAft>
            </a:pPr>
            <a:r>
              <a:rPr lang="en-US" dirty="0"/>
              <a:t>said</a:t>
            </a:r>
          </a:p>
          <a:p>
            <a:pPr algn="r">
              <a:spcAft>
                <a:spcPts val="1200"/>
              </a:spcAft>
            </a:pPr>
            <a:r>
              <a:rPr lang="en-US" dirty="0"/>
              <a:t>months</a:t>
            </a:r>
          </a:p>
          <a:p>
            <a:pPr algn="r">
              <a:spcAft>
                <a:spcPts val="1200"/>
              </a:spcAft>
            </a:pPr>
            <a:r>
              <a:rPr lang="en-US" dirty="0"/>
              <a:t>the</a:t>
            </a:r>
          </a:p>
          <a:p>
            <a:pPr algn="r">
              <a:spcAft>
                <a:spcPts val="1200"/>
              </a:spcAft>
            </a:pPr>
            <a:r>
              <a:rPr lang="en-US" dirty="0"/>
              <a:t>morning</a:t>
            </a:r>
          </a:p>
          <a:p>
            <a:pPr algn="r">
              <a:spcAft>
                <a:spcPts val="1200"/>
              </a:spcAft>
            </a:pPr>
            <a:r>
              <a:rPr lang="en-US" dirty="0"/>
              <a:t>mom</a:t>
            </a:r>
          </a:p>
          <a:p>
            <a:pPr algn="r">
              <a:spcAft>
                <a:spcPts val="1200"/>
              </a:spcAft>
            </a:pPr>
            <a:r>
              <a:rPr lang="en-US" dirty="0"/>
              <a:t>should</a:t>
            </a:r>
          </a:p>
          <a:p>
            <a:pPr algn="r">
              <a:spcAft>
                <a:spcPts val="1200"/>
              </a:spcAft>
            </a:pPr>
            <a:r>
              <a:rPr lang="en-US" dirty="0"/>
              <a:t>sickness</a:t>
            </a:r>
          </a:p>
          <a:p>
            <a:pPr algn="r">
              <a:spcAft>
                <a:spcPts val="1200"/>
              </a:spcAft>
            </a:pPr>
            <a:r>
              <a:rPr lang="en-US" dirty="0"/>
              <a:t>and</a:t>
            </a:r>
          </a:p>
          <a:p>
            <a:pPr algn="r">
              <a:spcAft>
                <a:spcPts val="1200"/>
              </a:spcAft>
            </a:pPr>
            <a:r>
              <a:rPr lang="en-US" dirty="0"/>
              <a:t>I</a:t>
            </a:r>
          </a:p>
          <a:p>
            <a:pPr algn="r">
              <a:spcAft>
                <a:spcPts val="1200"/>
              </a:spcAft>
            </a:pPr>
            <a:r>
              <a:rPr lang="en-US" dirty="0"/>
              <a:t>is</a:t>
            </a:r>
          </a:p>
          <a:p>
            <a:pPr algn="r">
              <a:spcAft>
                <a:spcPts val="1200"/>
              </a:spcAft>
            </a:pPr>
            <a:r>
              <a:rPr lang="en-US" dirty="0"/>
              <a:t>how</a:t>
            </a:r>
          </a:p>
          <a:p>
            <a:pPr algn="r">
              <a:spcAft>
                <a:spcPts val="1200"/>
              </a:spcAft>
            </a:pPr>
            <a:r>
              <a:rPr lang="en-US" dirty="0"/>
              <a:t>out</a:t>
            </a:r>
          </a:p>
          <a:p>
            <a:pPr algn="r">
              <a:spcAft>
                <a:spcPts val="1200"/>
              </a:spcAft>
            </a:pPr>
            <a:r>
              <a:rPr lang="en-US" dirty="0"/>
              <a:t>breastfeed</a:t>
            </a:r>
          </a:p>
          <a:p>
            <a:pPr algn="r">
              <a:spcAft>
                <a:spcPts val="1200"/>
              </a:spcAft>
            </a:pPr>
            <a:r>
              <a:rPr lang="en-US" dirty="0"/>
              <a:t>passed</a:t>
            </a:r>
          </a:p>
          <a:p>
            <a:pPr algn="r">
              <a:spcAft>
                <a:spcPts val="1200"/>
              </a:spcAft>
            </a:pPr>
            <a:r>
              <a:rPr lang="en-US" dirty="0"/>
              <a:t>where</a:t>
            </a:r>
          </a:p>
        </p:txBody>
      </p:sp>
      <p:graphicFrame>
        <p:nvGraphicFramePr>
          <p:cNvPr id="4" name="Table 3"/>
          <p:cNvGraphicFramePr>
            <a:graphicFrameLocks noGrp="1"/>
          </p:cNvGraphicFramePr>
          <p:nvPr>
            <p:extLst>
              <p:ext uri="{D42A27DB-BD31-4B8C-83A1-F6EECF244321}">
                <p14:modId xmlns:p14="http://schemas.microsoft.com/office/powerpoint/2010/main" val="1295054391"/>
              </p:ext>
            </p:extLst>
          </p:nvPr>
        </p:nvGraphicFramePr>
        <p:xfrm>
          <a:off x="1011575" y="3136696"/>
          <a:ext cx="10183656" cy="457200"/>
        </p:xfrm>
        <a:graphic>
          <a:graphicData uri="http://schemas.openxmlformats.org/drawingml/2006/table">
            <a:tbl>
              <a:tblPr firstRow="1" bandRow="1">
                <a:tableStyleId>{5C22544A-7EE6-4342-B048-85BDC9FD1C3A}</a:tableStyleId>
              </a:tblPr>
              <a:tblGrid>
                <a:gridCol w="424319">
                  <a:extLst>
                    <a:ext uri="{9D8B030D-6E8A-4147-A177-3AD203B41FA5}">
                      <a16:colId xmlns:a16="http://schemas.microsoft.com/office/drawing/2014/main" val="2123615854"/>
                    </a:ext>
                  </a:extLst>
                </a:gridCol>
                <a:gridCol w="424319">
                  <a:extLst>
                    <a:ext uri="{9D8B030D-6E8A-4147-A177-3AD203B41FA5}">
                      <a16:colId xmlns:a16="http://schemas.microsoft.com/office/drawing/2014/main" val="1026716743"/>
                    </a:ext>
                  </a:extLst>
                </a:gridCol>
                <a:gridCol w="424319">
                  <a:extLst>
                    <a:ext uri="{9D8B030D-6E8A-4147-A177-3AD203B41FA5}">
                      <a16:colId xmlns:a16="http://schemas.microsoft.com/office/drawing/2014/main" val="96650165"/>
                    </a:ext>
                  </a:extLst>
                </a:gridCol>
                <a:gridCol w="424319">
                  <a:extLst>
                    <a:ext uri="{9D8B030D-6E8A-4147-A177-3AD203B41FA5}">
                      <a16:colId xmlns:a16="http://schemas.microsoft.com/office/drawing/2014/main" val="3474831274"/>
                    </a:ext>
                  </a:extLst>
                </a:gridCol>
                <a:gridCol w="424319">
                  <a:extLst>
                    <a:ext uri="{9D8B030D-6E8A-4147-A177-3AD203B41FA5}">
                      <a16:colId xmlns:a16="http://schemas.microsoft.com/office/drawing/2014/main" val="217631323"/>
                    </a:ext>
                  </a:extLst>
                </a:gridCol>
                <a:gridCol w="424319">
                  <a:extLst>
                    <a:ext uri="{9D8B030D-6E8A-4147-A177-3AD203B41FA5}">
                      <a16:colId xmlns:a16="http://schemas.microsoft.com/office/drawing/2014/main" val="3527401608"/>
                    </a:ext>
                  </a:extLst>
                </a:gridCol>
                <a:gridCol w="424319">
                  <a:extLst>
                    <a:ext uri="{9D8B030D-6E8A-4147-A177-3AD203B41FA5}">
                      <a16:colId xmlns:a16="http://schemas.microsoft.com/office/drawing/2014/main" val="71044606"/>
                    </a:ext>
                  </a:extLst>
                </a:gridCol>
                <a:gridCol w="424319">
                  <a:extLst>
                    <a:ext uri="{9D8B030D-6E8A-4147-A177-3AD203B41FA5}">
                      <a16:colId xmlns:a16="http://schemas.microsoft.com/office/drawing/2014/main" val="1617904699"/>
                    </a:ext>
                  </a:extLst>
                </a:gridCol>
                <a:gridCol w="424319">
                  <a:extLst>
                    <a:ext uri="{9D8B030D-6E8A-4147-A177-3AD203B41FA5}">
                      <a16:colId xmlns:a16="http://schemas.microsoft.com/office/drawing/2014/main" val="1019104690"/>
                    </a:ext>
                  </a:extLst>
                </a:gridCol>
                <a:gridCol w="424319">
                  <a:extLst>
                    <a:ext uri="{9D8B030D-6E8A-4147-A177-3AD203B41FA5}">
                      <a16:colId xmlns:a16="http://schemas.microsoft.com/office/drawing/2014/main" val="1607840343"/>
                    </a:ext>
                  </a:extLst>
                </a:gridCol>
                <a:gridCol w="424319">
                  <a:extLst>
                    <a:ext uri="{9D8B030D-6E8A-4147-A177-3AD203B41FA5}">
                      <a16:colId xmlns:a16="http://schemas.microsoft.com/office/drawing/2014/main" val="3897121448"/>
                    </a:ext>
                  </a:extLst>
                </a:gridCol>
                <a:gridCol w="424319">
                  <a:extLst>
                    <a:ext uri="{9D8B030D-6E8A-4147-A177-3AD203B41FA5}">
                      <a16:colId xmlns:a16="http://schemas.microsoft.com/office/drawing/2014/main" val="1233070038"/>
                    </a:ext>
                  </a:extLst>
                </a:gridCol>
                <a:gridCol w="424319">
                  <a:extLst>
                    <a:ext uri="{9D8B030D-6E8A-4147-A177-3AD203B41FA5}">
                      <a16:colId xmlns:a16="http://schemas.microsoft.com/office/drawing/2014/main" val="227495959"/>
                    </a:ext>
                  </a:extLst>
                </a:gridCol>
                <a:gridCol w="424319">
                  <a:extLst>
                    <a:ext uri="{9D8B030D-6E8A-4147-A177-3AD203B41FA5}">
                      <a16:colId xmlns:a16="http://schemas.microsoft.com/office/drawing/2014/main" val="368435216"/>
                    </a:ext>
                  </a:extLst>
                </a:gridCol>
                <a:gridCol w="424319">
                  <a:extLst>
                    <a:ext uri="{9D8B030D-6E8A-4147-A177-3AD203B41FA5}">
                      <a16:colId xmlns:a16="http://schemas.microsoft.com/office/drawing/2014/main" val="4289944958"/>
                    </a:ext>
                  </a:extLst>
                </a:gridCol>
                <a:gridCol w="424319">
                  <a:extLst>
                    <a:ext uri="{9D8B030D-6E8A-4147-A177-3AD203B41FA5}">
                      <a16:colId xmlns:a16="http://schemas.microsoft.com/office/drawing/2014/main" val="2658057197"/>
                    </a:ext>
                  </a:extLst>
                </a:gridCol>
                <a:gridCol w="424319">
                  <a:extLst>
                    <a:ext uri="{9D8B030D-6E8A-4147-A177-3AD203B41FA5}">
                      <a16:colId xmlns:a16="http://schemas.microsoft.com/office/drawing/2014/main" val="3671936088"/>
                    </a:ext>
                  </a:extLst>
                </a:gridCol>
                <a:gridCol w="424319">
                  <a:extLst>
                    <a:ext uri="{9D8B030D-6E8A-4147-A177-3AD203B41FA5}">
                      <a16:colId xmlns:a16="http://schemas.microsoft.com/office/drawing/2014/main" val="2143562426"/>
                    </a:ext>
                  </a:extLst>
                </a:gridCol>
                <a:gridCol w="424319">
                  <a:extLst>
                    <a:ext uri="{9D8B030D-6E8A-4147-A177-3AD203B41FA5}">
                      <a16:colId xmlns:a16="http://schemas.microsoft.com/office/drawing/2014/main" val="1783432820"/>
                    </a:ext>
                  </a:extLst>
                </a:gridCol>
                <a:gridCol w="424319">
                  <a:extLst>
                    <a:ext uri="{9D8B030D-6E8A-4147-A177-3AD203B41FA5}">
                      <a16:colId xmlns:a16="http://schemas.microsoft.com/office/drawing/2014/main" val="2886668387"/>
                    </a:ext>
                  </a:extLst>
                </a:gridCol>
                <a:gridCol w="424319">
                  <a:extLst>
                    <a:ext uri="{9D8B030D-6E8A-4147-A177-3AD203B41FA5}">
                      <a16:colId xmlns:a16="http://schemas.microsoft.com/office/drawing/2014/main" val="1859944802"/>
                    </a:ext>
                  </a:extLst>
                </a:gridCol>
                <a:gridCol w="424319">
                  <a:extLst>
                    <a:ext uri="{9D8B030D-6E8A-4147-A177-3AD203B41FA5}">
                      <a16:colId xmlns:a16="http://schemas.microsoft.com/office/drawing/2014/main" val="433105886"/>
                    </a:ext>
                  </a:extLst>
                </a:gridCol>
                <a:gridCol w="424319">
                  <a:extLst>
                    <a:ext uri="{9D8B030D-6E8A-4147-A177-3AD203B41FA5}">
                      <a16:colId xmlns:a16="http://schemas.microsoft.com/office/drawing/2014/main" val="1830972493"/>
                    </a:ext>
                  </a:extLst>
                </a:gridCol>
                <a:gridCol w="424319">
                  <a:extLst>
                    <a:ext uri="{9D8B030D-6E8A-4147-A177-3AD203B41FA5}">
                      <a16:colId xmlns:a16="http://schemas.microsoft.com/office/drawing/2014/main" val="2541127130"/>
                    </a:ext>
                  </a:extLst>
                </a:gridCol>
              </a:tblGrid>
              <a:tr h="370840">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5" name="TextBox 4"/>
          <p:cNvSpPr txBox="1"/>
          <p:nvPr/>
        </p:nvSpPr>
        <p:spPr>
          <a:xfrm>
            <a:off x="4763365" y="2503916"/>
            <a:ext cx="2776145" cy="369332"/>
          </a:xfrm>
          <a:prstGeom prst="rect">
            <a:avLst/>
          </a:prstGeom>
          <a:noFill/>
        </p:spPr>
        <p:txBody>
          <a:bodyPr wrap="none" rtlCol="0">
            <a:spAutoFit/>
          </a:bodyPr>
          <a:lstStyle/>
          <a:p>
            <a:r>
              <a:rPr lang="en-US" dirty="0"/>
              <a:t>Where is the nearest clinic?</a:t>
            </a:r>
          </a:p>
        </p:txBody>
      </p:sp>
      <p:sp>
        <p:nvSpPr>
          <p:cNvPr id="6" name="TextBox 5">
            <a:extLst>
              <a:ext uri="{FF2B5EF4-FFF2-40B4-BE49-F238E27FC236}">
                <a16:creationId xmlns:a16="http://schemas.microsoft.com/office/drawing/2014/main" id="{CC32AC06-632F-43A5-BCC3-B6853BF55ED1}"/>
              </a:ext>
            </a:extLst>
          </p:cNvPr>
          <p:cNvSpPr txBox="1"/>
          <p:nvPr/>
        </p:nvSpPr>
        <p:spPr>
          <a:xfrm>
            <a:off x="337860" y="3103910"/>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332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p:txBody>
          <a:bodyPr>
            <a:noAutofit/>
          </a:bodyPr>
          <a:lstStyle/>
          <a:p>
            <a:pPr algn="l"/>
            <a:r>
              <a:rPr lang="en-US" sz="4000" dirty="0"/>
              <a:t>Note that word order does not matter!</a:t>
            </a:r>
            <a:endParaRPr lang="en-US" sz="4000" u="sng" dirty="0"/>
          </a:p>
        </p:txBody>
      </p:sp>
      <p:sp>
        <p:nvSpPr>
          <p:cNvPr id="24" name="TextBox 23"/>
          <p:cNvSpPr txBox="1"/>
          <p:nvPr/>
        </p:nvSpPr>
        <p:spPr>
          <a:xfrm rot="16200000">
            <a:off x="5536690" y="-773659"/>
            <a:ext cx="1229497" cy="10279737"/>
          </a:xfrm>
          <a:prstGeom prst="rect">
            <a:avLst/>
          </a:prstGeom>
          <a:noFill/>
        </p:spPr>
        <p:txBody>
          <a:bodyPr wrap="square" numCol="1" rtlCol="0">
            <a:spAutoFit/>
          </a:bodyPr>
          <a:lstStyle/>
          <a:p>
            <a:pPr algn="r">
              <a:spcAft>
                <a:spcPts val="1200"/>
              </a:spcAft>
            </a:pPr>
            <a:r>
              <a:rPr lang="en-US" dirty="0"/>
              <a:t>shaking</a:t>
            </a:r>
          </a:p>
          <a:p>
            <a:pPr algn="r">
              <a:spcAft>
                <a:spcPts val="1200"/>
              </a:spcAft>
            </a:pPr>
            <a:r>
              <a:rPr lang="en-US" dirty="0"/>
              <a:t>what</a:t>
            </a:r>
          </a:p>
          <a:p>
            <a:pPr algn="r">
              <a:spcAft>
                <a:spcPts val="1200"/>
              </a:spcAft>
            </a:pPr>
            <a:r>
              <a:rPr lang="en-US" dirty="0"/>
              <a:t>clinic</a:t>
            </a:r>
          </a:p>
          <a:p>
            <a:pPr algn="r">
              <a:spcAft>
                <a:spcPts val="1200"/>
              </a:spcAft>
            </a:pPr>
            <a:r>
              <a:rPr lang="en-US" dirty="0"/>
              <a:t>how</a:t>
            </a:r>
          </a:p>
          <a:p>
            <a:pPr algn="r">
              <a:spcAft>
                <a:spcPts val="1200"/>
              </a:spcAft>
            </a:pPr>
            <a:r>
              <a:rPr lang="en-US" dirty="0"/>
              <a:t>helps</a:t>
            </a:r>
          </a:p>
          <a:p>
            <a:pPr algn="r">
              <a:spcAft>
                <a:spcPts val="1200"/>
              </a:spcAft>
            </a:pPr>
            <a:r>
              <a:rPr lang="en-US" dirty="0"/>
              <a:t>was</a:t>
            </a:r>
          </a:p>
          <a:p>
            <a:pPr algn="r">
              <a:spcAft>
                <a:spcPts val="1200"/>
              </a:spcAft>
            </a:pPr>
            <a:r>
              <a:rPr lang="en-US" dirty="0"/>
              <a:t>nearest</a:t>
            </a:r>
          </a:p>
          <a:p>
            <a:pPr algn="r">
              <a:spcAft>
                <a:spcPts val="1200"/>
              </a:spcAft>
            </a:pPr>
            <a:r>
              <a:rPr lang="en-US" dirty="0"/>
              <a:t>many</a:t>
            </a:r>
          </a:p>
          <a:p>
            <a:pPr algn="r">
              <a:spcAft>
                <a:spcPts val="1200"/>
              </a:spcAft>
            </a:pPr>
            <a:r>
              <a:rPr lang="en-US" dirty="0"/>
              <a:t>with</a:t>
            </a:r>
          </a:p>
          <a:p>
            <a:pPr algn="r">
              <a:spcAft>
                <a:spcPts val="1200"/>
              </a:spcAft>
            </a:pPr>
            <a:r>
              <a:rPr lang="en-US" dirty="0"/>
              <a:t>said</a:t>
            </a:r>
          </a:p>
          <a:p>
            <a:pPr algn="r">
              <a:spcAft>
                <a:spcPts val="1200"/>
              </a:spcAft>
            </a:pPr>
            <a:r>
              <a:rPr lang="en-US" dirty="0"/>
              <a:t>months</a:t>
            </a:r>
          </a:p>
          <a:p>
            <a:pPr algn="r">
              <a:spcAft>
                <a:spcPts val="1200"/>
              </a:spcAft>
            </a:pPr>
            <a:r>
              <a:rPr lang="en-US" dirty="0"/>
              <a:t>the</a:t>
            </a:r>
          </a:p>
          <a:p>
            <a:pPr algn="r">
              <a:spcAft>
                <a:spcPts val="1200"/>
              </a:spcAft>
            </a:pPr>
            <a:r>
              <a:rPr lang="en-US" dirty="0"/>
              <a:t>morning</a:t>
            </a:r>
          </a:p>
          <a:p>
            <a:pPr algn="r">
              <a:spcAft>
                <a:spcPts val="1200"/>
              </a:spcAft>
            </a:pPr>
            <a:r>
              <a:rPr lang="en-US" dirty="0"/>
              <a:t>mom</a:t>
            </a:r>
          </a:p>
          <a:p>
            <a:pPr algn="r">
              <a:spcAft>
                <a:spcPts val="1200"/>
              </a:spcAft>
            </a:pPr>
            <a:r>
              <a:rPr lang="en-US" dirty="0"/>
              <a:t>should</a:t>
            </a:r>
          </a:p>
          <a:p>
            <a:pPr algn="r">
              <a:spcAft>
                <a:spcPts val="1200"/>
              </a:spcAft>
            </a:pPr>
            <a:r>
              <a:rPr lang="en-US" dirty="0"/>
              <a:t>sickness</a:t>
            </a:r>
          </a:p>
          <a:p>
            <a:pPr algn="r">
              <a:spcAft>
                <a:spcPts val="1200"/>
              </a:spcAft>
            </a:pPr>
            <a:r>
              <a:rPr lang="en-US" dirty="0"/>
              <a:t>and</a:t>
            </a:r>
          </a:p>
          <a:p>
            <a:pPr algn="r">
              <a:spcAft>
                <a:spcPts val="1200"/>
              </a:spcAft>
            </a:pPr>
            <a:r>
              <a:rPr lang="en-US" dirty="0"/>
              <a:t>I</a:t>
            </a:r>
          </a:p>
          <a:p>
            <a:pPr algn="r">
              <a:spcAft>
                <a:spcPts val="1200"/>
              </a:spcAft>
            </a:pPr>
            <a:r>
              <a:rPr lang="en-US" dirty="0"/>
              <a:t>is</a:t>
            </a:r>
          </a:p>
          <a:p>
            <a:pPr algn="r">
              <a:spcAft>
                <a:spcPts val="1200"/>
              </a:spcAft>
            </a:pPr>
            <a:r>
              <a:rPr lang="en-US" dirty="0"/>
              <a:t>how</a:t>
            </a:r>
          </a:p>
          <a:p>
            <a:pPr algn="r">
              <a:spcAft>
                <a:spcPts val="1200"/>
              </a:spcAft>
            </a:pPr>
            <a:r>
              <a:rPr lang="en-US" dirty="0"/>
              <a:t>out</a:t>
            </a:r>
          </a:p>
          <a:p>
            <a:pPr algn="r">
              <a:spcAft>
                <a:spcPts val="1200"/>
              </a:spcAft>
            </a:pPr>
            <a:r>
              <a:rPr lang="en-US" dirty="0"/>
              <a:t>breastfeed</a:t>
            </a:r>
          </a:p>
          <a:p>
            <a:pPr algn="r">
              <a:spcAft>
                <a:spcPts val="1200"/>
              </a:spcAft>
            </a:pPr>
            <a:r>
              <a:rPr lang="en-US" dirty="0"/>
              <a:t>passed</a:t>
            </a:r>
          </a:p>
          <a:p>
            <a:pPr algn="r">
              <a:spcAft>
                <a:spcPts val="1200"/>
              </a:spcAft>
            </a:pPr>
            <a:r>
              <a:rPr lang="en-US" dirty="0"/>
              <a:t>where</a:t>
            </a:r>
          </a:p>
        </p:txBody>
      </p:sp>
      <p:graphicFrame>
        <p:nvGraphicFramePr>
          <p:cNvPr id="4" name="Table 3"/>
          <p:cNvGraphicFramePr>
            <a:graphicFrameLocks noGrp="1"/>
          </p:cNvGraphicFramePr>
          <p:nvPr/>
        </p:nvGraphicFramePr>
        <p:xfrm>
          <a:off x="1011575" y="3136696"/>
          <a:ext cx="10183656" cy="457200"/>
        </p:xfrm>
        <a:graphic>
          <a:graphicData uri="http://schemas.openxmlformats.org/drawingml/2006/table">
            <a:tbl>
              <a:tblPr firstRow="1" bandRow="1">
                <a:tableStyleId>{5C22544A-7EE6-4342-B048-85BDC9FD1C3A}</a:tableStyleId>
              </a:tblPr>
              <a:tblGrid>
                <a:gridCol w="424319">
                  <a:extLst>
                    <a:ext uri="{9D8B030D-6E8A-4147-A177-3AD203B41FA5}">
                      <a16:colId xmlns:a16="http://schemas.microsoft.com/office/drawing/2014/main" val="2123615854"/>
                    </a:ext>
                  </a:extLst>
                </a:gridCol>
                <a:gridCol w="424319">
                  <a:extLst>
                    <a:ext uri="{9D8B030D-6E8A-4147-A177-3AD203B41FA5}">
                      <a16:colId xmlns:a16="http://schemas.microsoft.com/office/drawing/2014/main" val="1026716743"/>
                    </a:ext>
                  </a:extLst>
                </a:gridCol>
                <a:gridCol w="424319">
                  <a:extLst>
                    <a:ext uri="{9D8B030D-6E8A-4147-A177-3AD203B41FA5}">
                      <a16:colId xmlns:a16="http://schemas.microsoft.com/office/drawing/2014/main" val="96650165"/>
                    </a:ext>
                  </a:extLst>
                </a:gridCol>
                <a:gridCol w="424319">
                  <a:extLst>
                    <a:ext uri="{9D8B030D-6E8A-4147-A177-3AD203B41FA5}">
                      <a16:colId xmlns:a16="http://schemas.microsoft.com/office/drawing/2014/main" val="3474831274"/>
                    </a:ext>
                  </a:extLst>
                </a:gridCol>
                <a:gridCol w="424319">
                  <a:extLst>
                    <a:ext uri="{9D8B030D-6E8A-4147-A177-3AD203B41FA5}">
                      <a16:colId xmlns:a16="http://schemas.microsoft.com/office/drawing/2014/main" val="217631323"/>
                    </a:ext>
                  </a:extLst>
                </a:gridCol>
                <a:gridCol w="424319">
                  <a:extLst>
                    <a:ext uri="{9D8B030D-6E8A-4147-A177-3AD203B41FA5}">
                      <a16:colId xmlns:a16="http://schemas.microsoft.com/office/drawing/2014/main" val="3527401608"/>
                    </a:ext>
                  </a:extLst>
                </a:gridCol>
                <a:gridCol w="424319">
                  <a:extLst>
                    <a:ext uri="{9D8B030D-6E8A-4147-A177-3AD203B41FA5}">
                      <a16:colId xmlns:a16="http://schemas.microsoft.com/office/drawing/2014/main" val="71044606"/>
                    </a:ext>
                  </a:extLst>
                </a:gridCol>
                <a:gridCol w="424319">
                  <a:extLst>
                    <a:ext uri="{9D8B030D-6E8A-4147-A177-3AD203B41FA5}">
                      <a16:colId xmlns:a16="http://schemas.microsoft.com/office/drawing/2014/main" val="1617904699"/>
                    </a:ext>
                  </a:extLst>
                </a:gridCol>
                <a:gridCol w="424319">
                  <a:extLst>
                    <a:ext uri="{9D8B030D-6E8A-4147-A177-3AD203B41FA5}">
                      <a16:colId xmlns:a16="http://schemas.microsoft.com/office/drawing/2014/main" val="1019104690"/>
                    </a:ext>
                  </a:extLst>
                </a:gridCol>
                <a:gridCol w="424319">
                  <a:extLst>
                    <a:ext uri="{9D8B030D-6E8A-4147-A177-3AD203B41FA5}">
                      <a16:colId xmlns:a16="http://schemas.microsoft.com/office/drawing/2014/main" val="1607840343"/>
                    </a:ext>
                  </a:extLst>
                </a:gridCol>
                <a:gridCol w="424319">
                  <a:extLst>
                    <a:ext uri="{9D8B030D-6E8A-4147-A177-3AD203B41FA5}">
                      <a16:colId xmlns:a16="http://schemas.microsoft.com/office/drawing/2014/main" val="3897121448"/>
                    </a:ext>
                  </a:extLst>
                </a:gridCol>
                <a:gridCol w="424319">
                  <a:extLst>
                    <a:ext uri="{9D8B030D-6E8A-4147-A177-3AD203B41FA5}">
                      <a16:colId xmlns:a16="http://schemas.microsoft.com/office/drawing/2014/main" val="1233070038"/>
                    </a:ext>
                  </a:extLst>
                </a:gridCol>
                <a:gridCol w="424319">
                  <a:extLst>
                    <a:ext uri="{9D8B030D-6E8A-4147-A177-3AD203B41FA5}">
                      <a16:colId xmlns:a16="http://schemas.microsoft.com/office/drawing/2014/main" val="227495959"/>
                    </a:ext>
                  </a:extLst>
                </a:gridCol>
                <a:gridCol w="424319">
                  <a:extLst>
                    <a:ext uri="{9D8B030D-6E8A-4147-A177-3AD203B41FA5}">
                      <a16:colId xmlns:a16="http://schemas.microsoft.com/office/drawing/2014/main" val="368435216"/>
                    </a:ext>
                  </a:extLst>
                </a:gridCol>
                <a:gridCol w="424319">
                  <a:extLst>
                    <a:ext uri="{9D8B030D-6E8A-4147-A177-3AD203B41FA5}">
                      <a16:colId xmlns:a16="http://schemas.microsoft.com/office/drawing/2014/main" val="4289944958"/>
                    </a:ext>
                  </a:extLst>
                </a:gridCol>
                <a:gridCol w="424319">
                  <a:extLst>
                    <a:ext uri="{9D8B030D-6E8A-4147-A177-3AD203B41FA5}">
                      <a16:colId xmlns:a16="http://schemas.microsoft.com/office/drawing/2014/main" val="2658057197"/>
                    </a:ext>
                  </a:extLst>
                </a:gridCol>
                <a:gridCol w="424319">
                  <a:extLst>
                    <a:ext uri="{9D8B030D-6E8A-4147-A177-3AD203B41FA5}">
                      <a16:colId xmlns:a16="http://schemas.microsoft.com/office/drawing/2014/main" val="3671936088"/>
                    </a:ext>
                  </a:extLst>
                </a:gridCol>
                <a:gridCol w="424319">
                  <a:extLst>
                    <a:ext uri="{9D8B030D-6E8A-4147-A177-3AD203B41FA5}">
                      <a16:colId xmlns:a16="http://schemas.microsoft.com/office/drawing/2014/main" val="2143562426"/>
                    </a:ext>
                  </a:extLst>
                </a:gridCol>
                <a:gridCol w="424319">
                  <a:extLst>
                    <a:ext uri="{9D8B030D-6E8A-4147-A177-3AD203B41FA5}">
                      <a16:colId xmlns:a16="http://schemas.microsoft.com/office/drawing/2014/main" val="1783432820"/>
                    </a:ext>
                  </a:extLst>
                </a:gridCol>
                <a:gridCol w="424319">
                  <a:extLst>
                    <a:ext uri="{9D8B030D-6E8A-4147-A177-3AD203B41FA5}">
                      <a16:colId xmlns:a16="http://schemas.microsoft.com/office/drawing/2014/main" val="2886668387"/>
                    </a:ext>
                  </a:extLst>
                </a:gridCol>
                <a:gridCol w="424319">
                  <a:extLst>
                    <a:ext uri="{9D8B030D-6E8A-4147-A177-3AD203B41FA5}">
                      <a16:colId xmlns:a16="http://schemas.microsoft.com/office/drawing/2014/main" val="1859944802"/>
                    </a:ext>
                  </a:extLst>
                </a:gridCol>
                <a:gridCol w="424319">
                  <a:extLst>
                    <a:ext uri="{9D8B030D-6E8A-4147-A177-3AD203B41FA5}">
                      <a16:colId xmlns:a16="http://schemas.microsoft.com/office/drawing/2014/main" val="433105886"/>
                    </a:ext>
                  </a:extLst>
                </a:gridCol>
                <a:gridCol w="424319">
                  <a:extLst>
                    <a:ext uri="{9D8B030D-6E8A-4147-A177-3AD203B41FA5}">
                      <a16:colId xmlns:a16="http://schemas.microsoft.com/office/drawing/2014/main" val="1830972493"/>
                    </a:ext>
                  </a:extLst>
                </a:gridCol>
                <a:gridCol w="424319">
                  <a:extLst>
                    <a:ext uri="{9D8B030D-6E8A-4147-A177-3AD203B41FA5}">
                      <a16:colId xmlns:a16="http://schemas.microsoft.com/office/drawing/2014/main" val="2541127130"/>
                    </a:ext>
                  </a:extLst>
                </a:gridCol>
              </a:tblGrid>
              <a:tr h="370840">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5" name="TextBox 4"/>
          <p:cNvSpPr txBox="1"/>
          <p:nvPr/>
        </p:nvSpPr>
        <p:spPr>
          <a:xfrm>
            <a:off x="4837104" y="2503916"/>
            <a:ext cx="2628668" cy="369332"/>
          </a:xfrm>
          <a:prstGeom prst="rect">
            <a:avLst/>
          </a:prstGeom>
          <a:noFill/>
        </p:spPr>
        <p:txBody>
          <a:bodyPr wrap="none" rtlCol="0">
            <a:spAutoFit/>
          </a:bodyPr>
          <a:lstStyle/>
          <a:p>
            <a:r>
              <a:rPr lang="en-US" dirty="0"/>
              <a:t>clinic is where nearest the</a:t>
            </a:r>
          </a:p>
        </p:txBody>
      </p:sp>
      <p:sp>
        <p:nvSpPr>
          <p:cNvPr id="6" name="TextBox 5">
            <a:extLst>
              <a:ext uri="{FF2B5EF4-FFF2-40B4-BE49-F238E27FC236}">
                <a16:creationId xmlns:a16="http://schemas.microsoft.com/office/drawing/2014/main" id="{CC32AC06-632F-43A5-BCC3-B6853BF55ED1}"/>
              </a:ext>
            </a:extLst>
          </p:cNvPr>
          <p:cNvSpPr txBox="1"/>
          <p:nvPr/>
        </p:nvSpPr>
        <p:spPr>
          <a:xfrm>
            <a:off x="337860" y="3103910"/>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7321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4137" y="2953264"/>
            <a:ext cx="2297160" cy="22971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 “bag of words”</a:t>
            </a:r>
          </a:p>
        </p:txBody>
      </p:sp>
      <p:sp>
        <p:nvSpPr>
          <p:cNvPr id="4" name="TextBox 3"/>
          <p:cNvSpPr txBox="1"/>
          <p:nvPr/>
        </p:nvSpPr>
        <p:spPr>
          <a:xfrm>
            <a:off x="5274048" y="4093600"/>
            <a:ext cx="660758" cy="369332"/>
          </a:xfrm>
          <a:prstGeom prst="rect">
            <a:avLst/>
          </a:prstGeom>
          <a:noFill/>
        </p:spPr>
        <p:txBody>
          <a:bodyPr wrap="none" rtlCol="0">
            <a:spAutoFit/>
          </a:bodyPr>
          <a:lstStyle/>
          <a:p>
            <a:r>
              <a:rPr lang="en-US" dirty="0"/>
              <a:t>clinic</a:t>
            </a:r>
          </a:p>
        </p:txBody>
      </p:sp>
      <p:sp>
        <p:nvSpPr>
          <p:cNvPr id="5" name="TextBox 4"/>
          <p:cNvSpPr txBox="1"/>
          <p:nvPr/>
        </p:nvSpPr>
        <p:spPr>
          <a:xfrm>
            <a:off x="5629898" y="4709124"/>
            <a:ext cx="327334" cy="369332"/>
          </a:xfrm>
          <a:prstGeom prst="rect">
            <a:avLst/>
          </a:prstGeom>
          <a:noFill/>
        </p:spPr>
        <p:txBody>
          <a:bodyPr wrap="none" rtlCol="0">
            <a:spAutoFit/>
          </a:bodyPr>
          <a:lstStyle/>
          <a:p>
            <a:r>
              <a:rPr lang="en-US" dirty="0"/>
              <a:t>is</a:t>
            </a:r>
          </a:p>
        </p:txBody>
      </p:sp>
      <p:sp>
        <p:nvSpPr>
          <p:cNvPr id="6" name="TextBox 5"/>
          <p:cNvSpPr txBox="1"/>
          <p:nvPr/>
        </p:nvSpPr>
        <p:spPr>
          <a:xfrm>
            <a:off x="5132807" y="4392742"/>
            <a:ext cx="779572" cy="369332"/>
          </a:xfrm>
          <a:prstGeom prst="rect">
            <a:avLst/>
          </a:prstGeom>
          <a:noFill/>
        </p:spPr>
        <p:txBody>
          <a:bodyPr wrap="none" rtlCol="0">
            <a:spAutoFit/>
          </a:bodyPr>
          <a:lstStyle/>
          <a:p>
            <a:r>
              <a:rPr lang="en-US" dirty="0"/>
              <a:t>where</a:t>
            </a:r>
          </a:p>
        </p:txBody>
      </p:sp>
      <p:sp>
        <p:nvSpPr>
          <p:cNvPr id="7" name="TextBox 6"/>
          <p:cNvSpPr txBox="1"/>
          <p:nvPr/>
        </p:nvSpPr>
        <p:spPr>
          <a:xfrm>
            <a:off x="5962002" y="4537154"/>
            <a:ext cx="498855" cy="369332"/>
          </a:xfrm>
          <a:prstGeom prst="rect">
            <a:avLst/>
          </a:prstGeom>
          <a:noFill/>
        </p:spPr>
        <p:txBody>
          <a:bodyPr wrap="none" rtlCol="0">
            <a:spAutoFit/>
          </a:bodyPr>
          <a:lstStyle/>
          <a:p>
            <a:r>
              <a:rPr lang="en-US" dirty="0"/>
              <a:t>the</a:t>
            </a:r>
          </a:p>
        </p:txBody>
      </p:sp>
      <p:sp>
        <p:nvSpPr>
          <p:cNvPr id="8" name="TextBox 7"/>
          <p:cNvSpPr txBox="1"/>
          <p:nvPr/>
        </p:nvSpPr>
        <p:spPr>
          <a:xfrm>
            <a:off x="5841134" y="4167822"/>
            <a:ext cx="889218" cy="369332"/>
          </a:xfrm>
          <a:prstGeom prst="rect">
            <a:avLst/>
          </a:prstGeom>
          <a:noFill/>
        </p:spPr>
        <p:txBody>
          <a:bodyPr wrap="none" rtlCol="0">
            <a:spAutoFit/>
          </a:bodyPr>
          <a:lstStyle/>
          <a:p>
            <a:r>
              <a:rPr lang="en-US" dirty="0"/>
              <a:t>nearest</a:t>
            </a:r>
          </a:p>
        </p:txBody>
      </p:sp>
    </p:spTree>
    <p:extLst>
      <p:ext uri="{BB962C8B-B14F-4D97-AF65-F5344CB8AC3E}">
        <p14:creationId xmlns:p14="http://schemas.microsoft.com/office/powerpoint/2010/main" val="3904201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a:xfrm>
            <a:off x="0" y="-30552"/>
            <a:ext cx="12192000" cy="734887"/>
          </a:xfrm>
        </p:spPr>
        <p:txBody>
          <a:bodyPr>
            <a:noAutofit/>
          </a:bodyPr>
          <a:lstStyle/>
          <a:p>
            <a:r>
              <a:rPr lang="en-US" sz="4267" dirty="0"/>
              <a:t>Logistic Regression for Text Classification</a:t>
            </a:r>
          </a:p>
        </p:txBody>
      </p:sp>
      <p:cxnSp>
        <p:nvCxnSpPr>
          <p:cNvPr id="39" name="Straight Arrow Connector 38">
            <a:extLst>
              <a:ext uri="{FF2B5EF4-FFF2-40B4-BE49-F238E27FC236}">
                <a16:creationId xmlns:a16="http://schemas.microsoft.com/office/drawing/2014/main" id="{213A1C08-7264-534B-BF7D-B870FCECD83D}"/>
              </a:ext>
            </a:extLst>
          </p:cNvPr>
          <p:cNvCxnSpPr>
            <a:cxnSpLocks/>
          </p:cNvCxnSpPr>
          <p:nvPr/>
        </p:nvCxnSpPr>
        <p:spPr>
          <a:xfrm flipV="1">
            <a:off x="2104484" y="2825124"/>
            <a:ext cx="3811239" cy="15289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134D0CD-BAC0-5F44-839E-0CBDCB88BB08}"/>
              </a:ext>
            </a:extLst>
          </p:cNvPr>
          <p:cNvCxnSpPr>
            <a:cxnSpLocks/>
          </p:cNvCxnSpPr>
          <p:nvPr/>
        </p:nvCxnSpPr>
        <p:spPr>
          <a:xfrm flipV="1">
            <a:off x="4222520" y="2825124"/>
            <a:ext cx="1693203" cy="15289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E1DE7A53-058C-B347-BC25-AB052A7D272E}"/>
              </a:ext>
            </a:extLst>
          </p:cNvPr>
          <p:cNvCxnSpPr>
            <a:cxnSpLocks/>
          </p:cNvCxnSpPr>
          <p:nvPr/>
        </p:nvCxnSpPr>
        <p:spPr>
          <a:xfrm flipV="1">
            <a:off x="1331383" y="2825124"/>
            <a:ext cx="4584340" cy="14838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F4049EAA-17DF-7E42-A394-6984E48ED682}"/>
              </a:ext>
            </a:extLst>
          </p:cNvPr>
          <p:cNvCxnSpPr>
            <a:cxnSpLocks/>
          </p:cNvCxnSpPr>
          <p:nvPr/>
        </p:nvCxnSpPr>
        <p:spPr>
          <a:xfrm flipV="1">
            <a:off x="1717589" y="2825124"/>
            <a:ext cx="4198134"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D28AE069-5836-464E-9C93-A719A0595B13}"/>
              </a:ext>
            </a:extLst>
          </p:cNvPr>
          <p:cNvCxnSpPr>
            <a:cxnSpLocks/>
          </p:cNvCxnSpPr>
          <p:nvPr/>
        </p:nvCxnSpPr>
        <p:spPr>
          <a:xfrm flipV="1">
            <a:off x="2529318" y="2825124"/>
            <a:ext cx="338640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FCAD43C3-5611-4743-9BA6-50F550926F4D}"/>
              </a:ext>
            </a:extLst>
          </p:cNvPr>
          <p:cNvCxnSpPr>
            <a:cxnSpLocks/>
          </p:cNvCxnSpPr>
          <p:nvPr/>
        </p:nvCxnSpPr>
        <p:spPr>
          <a:xfrm flipV="1">
            <a:off x="2997917" y="2825124"/>
            <a:ext cx="291780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8BE6C33-E740-FC40-A977-E150AA9A4605}"/>
              </a:ext>
            </a:extLst>
          </p:cNvPr>
          <p:cNvCxnSpPr>
            <a:cxnSpLocks/>
          </p:cNvCxnSpPr>
          <p:nvPr/>
        </p:nvCxnSpPr>
        <p:spPr>
          <a:xfrm flipV="1">
            <a:off x="3440912" y="2825124"/>
            <a:ext cx="2474812"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90EA6B8-77A2-EA4B-B703-C5ED9D5382E8}"/>
              </a:ext>
            </a:extLst>
          </p:cNvPr>
          <p:cNvCxnSpPr>
            <a:cxnSpLocks/>
          </p:cNvCxnSpPr>
          <p:nvPr/>
        </p:nvCxnSpPr>
        <p:spPr>
          <a:xfrm flipV="1">
            <a:off x="3816656" y="2825124"/>
            <a:ext cx="20990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938B7CFD-346D-414D-A4AC-DF1E1B8836E9}"/>
              </a:ext>
            </a:extLst>
          </p:cNvPr>
          <p:cNvSpPr txBox="1"/>
          <p:nvPr/>
        </p:nvSpPr>
        <p:spPr>
          <a:xfrm>
            <a:off x="2957565" y="3075743"/>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DCE73603-7DAB-214C-9191-92C8419239D0}"/>
              </a:ext>
            </a:extLst>
          </p:cNvPr>
          <p:cNvSpPr txBox="1"/>
          <p:nvPr/>
        </p:nvSpPr>
        <p:spPr>
          <a:xfrm>
            <a:off x="6156908" y="2430377"/>
            <a:ext cx="69565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z</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A9A3DC97-6FD7-3D44-A8F4-972C07178FC6}"/>
                  </a:ext>
                </a:extLst>
              </p:cNvPr>
              <p:cNvSpPr/>
              <p:nvPr/>
            </p:nvSpPr>
            <p:spPr>
              <a:xfrm>
                <a:off x="5691107" y="1728758"/>
                <a:ext cx="470357"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 </m:t>
                      </m:r>
                      <m:r>
                        <a:rPr lang="el-GR" sz="3200" i="1" dirty="0" smtClean="0">
                          <a:latin typeface="Cambria Math" panose="02040503050406030204" pitchFamily="18" charset="0"/>
                        </a:rPr>
                        <m:t>𝜎</m:t>
                      </m:r>
                    </m:oMath>
                  </m:oMathPara>
                </a14:m>
                <a:endParaRPr lang="en-US" dirty="0"/>
              </a:p>
            </p:txBody>
          </p:sp>
        </mc:Choice>
        <mc:Fallback xmlns="">
          <p:sp>
            <p:nvSpPr>
              <p:cNvPr id="55" name="Oval 54">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5691107" y="1728758"/>
                <a:ext cx="470357" cy="459473"/>
              </a:xfrm>
              <a:prstGeom prst="ellipse">
                <a:avLst/>
              </a:prstGeom>
              <a:blipFill>
                <a:blip r:embed="rId3"/>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C134D0CD-BAC0-5F44-839E-0CBDCB88BB08}"/>
              </a:ext>
            </a:extLst>
          </p:cNvPr>
          <p:cNvCxnSpPr>
            <a:cxnSpLocks/>
            <a:stCxn id="53" idx="0"/>
            <a:endCxn id="55" idx="4"/>
          </p:cNvCxnSpPr>
          <p:nvPr/>
        </p:nvCxnSpPr>
        <p:spPr>
          <a:xfrm flipV="1">
            <a:off x="5926286" y="2188231"/>
            <a:ext cx="0" cy="305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7" name="Table 56">
            <a:extLst>
              <a:ext uri="{FF2B5EF4-FFF2-40B4-BE49-F238E27FC236}">
                <a16:creationId xmlns:a16="http://schemas.microsoft.com/office/drawing/2014/main" id="{8FE3AF9D-0034-BB48-8D80-5EEF7924A8E3}"/>
              </a:ext>
            </a:extLst>
          </p:cNvPr>
          <p:cNvGraphicFramePr>
            <a:graphicFrameLocks noGrp="1"/>
          </p:cNvGraphicFramePr>
          <p:nvPr>
            <p:extLst>
              <p:ext uri="{D42A27DB-BD31-4B8C-83A1-F6EECF244321}">
                <p14:modId xmlns:p14="http://schemas.microsoft.com/office/powerpoint/2010/main" val="1619850045"/>
              </p:ext>
            </p:extLst>
          </p:nvPr>
        </p:nvGraphicFramePr>
        <p:xfrm>
          <a:off x="5695543" y="1004967"/>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58" name="Straight Arrow Connector 57">
            <a:extLst>
              <a:ext uri="{FF2B5EF4-FFF2-40B4-BE49-F238E27FC236}">
                <a16:creationId xmlns:a16="http://schemas.microsoft.com/office/drawing/2014/main" id="{C134D0CD-BAC0-5F44-839E-0CBDCB88BB08}"/>
              </a:ext>
            </a:extLst>
          </p:cNvPr>
          <p:cNvCxnSpPr>
            <a:cxnSpLocks/>
            <a:stCxn id="55" idx="0"/>
            <a:endCxn id="57" idx="2"/>
          </p:cNvCxnSpPr>
          <p:nvPr/>
        </p:nvCxnSpPr>
        <p:spPr>
          <a:xfrm flipV="1">
            <a:off x="5926286" y="1464440"/>
            <a:ext cx="0" cy="264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CE73603-7DAB-214C-9191-92C8419239D0}"/>
                  </a:ext>
                </a:extLst>
              </p:cNvPr>
              <p:cNvSpPr txBox="1"/>
              <p:nvPr/>
            </p:nvSpPr>
            <p:spPr>
              <a:xfrm>
                <a:off x="6130921" y="967783"/>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b="0" i="1" dirty="0" smtClean="0">
                              <a:latin typeface="Cambria Math" panose="02040503050406030204" pitchFamily="18" charset="0"/>
                              <a:cs typeface="Times New Roman" panose="02020603050405020304" pitchFamily="18" charset="0"/>
                            </a:rPr>
                            <m:t>3</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59" name="TextBox 58">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6130921" y="967783"/>
                <a:ext cx="482826" cy="512576"/>
              </a:xfrm>
              <a:prstGeom prst="rect">
                <a:avLst/>
              </a:prstGeom>
              <a:blipFill>
                <a:blip r:embed="rId4"/>
                <a:stretch>
                  <a:fillRect/>
                </a:stretch>
              </a:blipFill>
            </p:spPr>
            <p:txBody>
              <a:bodyPr/>
              <a:lstStyle/>
              <a:p>
                <a:r>
                  <a:rPr lang="en-US">
                    <a:noFill/>
                  </a:rPr>
                  <a:t> </a:t>
                </a:r>
              </a:p>
            </p:txBody>
          </p:sp>
        </mc:Fallback>
      </mc:AlternateContent>
      <p:sp>
        <p:nvSpPr>
          <p:cNvPr id="31" name="TextBox 30"/>
          <p:cNvSpPr txBox="1"/>
          <p:nvPr/>
        </p:nvSpPr>
        <p:spPr>
          <a:xfrm rot="16200000">
            <a:off x="5590195" y="443711"/>
            <a:ext cx="1229497" cy="10279737"/>
          </a:xfrm>
          <a:prstGeom prst="rect">
            <a:avLst/>
          </a:prstGeom>
          <a:noFill/>
        </p:spPr>
        <p:txBody>
          <a:bodyPr wrap="square" numCol="1" rtlCol="0">
            <a:spAutoFit/>
          </a:bodyPr>
          <a:lstStyle/>
          <a:p>
            <a:pPr algn="r">
              <a:spcAft>
                <a:spcPts val="1200"/>
              </a:spcAft>
            </a:pPr>
            <a:r>
              <a:rPr lang="en-US" dirty="0"/>
              <a:t>shaking</a:t>
            </a:r>
          </a:p>
          <a:p>
            <a:pPr algn="r">
              <a:spcAft>
                <a:spcPts val="1200"/>
              </a:spcAft>
            </a:pPr>
            <a:r>
              <a:rPr lang="en-US" dirty="0"/>
              <a:t>what</a:t>
            </a:r>
          </a:p>
          <a:p>
            <a:pPr algn="r">
              <a:spcAft>
                <a:spcPts val="1200"/>
              </a:spcAft>
            </a:pPr>
            <a:r>
              <a:rPr lang="en-US" dirty="0"/>
              <a:t>clinic</a:t>
            </a:r>
          </a:p>
          <a:p>
            <a:pPr algn="r">
              <a:spcAft>
                <a:spcPts val="1200"/>
              </a:spcAft>
            </a:pPr>
            <a:r>
              <a:rPr lang="en-US" dirty="0"/>
              <a:t>how</a:t>
            </a:r>
          </a:p>
          <a:p>
            <a:pPr algn="r">
              <a:spcAft>
                <a:spcPts val="1200"/>
              </a:spcAft>
            </a:pPr>
            <a:r>
              <a:rPr lang="en-US" dirty="0"/>
              <a:t>helps</a:t>
            </a:r>
          </a:p>
          <a:p>
            <a:pPr algn="r">
              <a:spcAft>
                <a:spcPts val="1200"/>
              </a:spcAft>
            </a:pPr>
            <a:r>
              <a:rPr lang="en-US" dirty="0"/>
              <a:t>was</a:t>
            </a:r>
          </a:p>
          <a:p>
            <a:pPr algn="r">
              <a:spcAft>
                <a:spcPts val="1200"/>
              </a:spcAft>
            </a:pPr>
            <a:r>
              <a:rPr lang="en-US" dirty="0"/>
              <a:t>nearest</a:t>
            </a:r>
          </a:p>
          <a:p>
            <a:pPr algn="r">
              <a:spcAft>
                <a:spcPts val="1200"/>
              </a:spcAft>
            </a:pPr>
            <a:r>
              <a:rPr lang="en-US" dirty="0"/>
              <a:t>many</a:t>
            </a:r>
          </a:p>
          <a:p>
            <a:pPr algn="r">
              <a:spcAft>
                <a:spcPts val="1200"/>
              </a:spcAft>
            </a:pPr>
            <a:r>
              <a:rPr lang="en-US" dirty="0"/>
              <a:t>with</a:t>
            </a:r>
          </a:p>
          <a:p>
            <a:pPr algn="r">
              <a:spcAft>
                <a:spcPts val="1200"/>
              </a:spcAft>
            </a:pPr>
            <a:r>
              <a:rPr lang="en-US" dirty="0"/>
              <a:t>said</a:t>
            </a:r>
          </a:p>
          <a:p>
            <a:pPr algn="r">
              <a:spcAft>
                <a:spcPts val="1200"/>
              </a:spcAft>
            </a:pPr>
            <a:r>
              <a:rPr lang="en-US" dirty="0"/>
              <a:t>months</a:t>
            </a:r>
          </a:p>
          <a:p>
            <a:pPr algn="r">
              <a:spcAft>
                <a:spcPts val="1200"/>
              </a:spcAft>
            </a:pPr>
            <a:r>
              <a:rPr lang="en-US" dirty="0"/>
              <a:t>the</a:t>
            </a:r>
          </a:p>
          <a:p>
            <a:pPr algn="r">
              <a:spcAft>
                <a:spcPts val="1200"/>
              </a:spcAft>
            </a:pPr>
            <a:r>
              <a:rPr lang="en-US" dirty="0"/>
              <a:t>morning</a:t>
            </a:r>
          </a:p>
          <a:p>
            <a:pPr algn="r">
              <a:spcAft>
                <a:spcPts val="1200"/>
              </a:spcAft>
            </a:pPr>
            <a:r>
              <a:rPr lang="en-US" dirty="0"/>
              <a:t>mom</a:t>
            </a:r>
          </a:p>
          <a:p>
            <a:pPr algn="r">
              <a:spcAft>
                <a:spcPts val="1200"/>
              </a:spcAft>
            </a:pPr>
            <a:r>
              <a:rPr lang="en-US" dirty="0"/>
              <a:t>should</a:t>
            </a:r>
          </a:p>
          <a:p>
            <a:pPr algn="r">
              <a:spcAft>
                <a:spcPts val="1200"/>
              </a:spcAft>
            </a:pPr>
            <a:r>
              <a:rPr lang="en-US" dirty="0"/>
              <a:t>sickness</a:t>
            </a:r>
          </a:p>
          <a:p>
            <a:pPr algn="r">
              <a:spcAft>
                <a:spcPts val="1200"/>
              </a:spcAft>
            </a:pPr>
            <a:r>
              <a:rPr lang="en-US" dirty="0"/>
              <a:t>and</a:t>
            </a:r>
          </a:p>
          <a:p>
            <a:pPr algn="r">
              <a:spcAft>
                <a:spcPts val="1200"/>
              </a:spcAft>
            </a:pPr>
            <a:r>
              <a:rPr lang="en-US" dirty="0"/>
              <a:t>I</a:t>
            </a:r>
          </a:p>
          <a:p>
            <a:pPr algn="r">
              <a:spcAft>
                <a:spcPts val="1200"/>
              </a:spcAft>
            </a:pPr>
            <a:r>
              <a:rPr lang="en-US" dirty="0"/>
              <a:t>is</a:t>
            </a:r>
          </a:p>
          <a:p>
            <a:pPr algn="r">
              <a:spcAft>
                <a:spcPts val="1200"/>
              </a:spcAft>
            </a:pPr>
            <a:r>
              <a:rPr lang="en-US" dirty="0"/>
              <a:t>how</a:t>
            </a:r>
          </a:p>
          <a:p>
            <a:pPr algn="r">
              <a:spcAft>
                <a:spcPts val="1200"/>
              </a:spcAft>
            </a:pPr>
            <a:r>
              <a:rPr lang="en-US" dirty="0"/>
              <a:t>out</a:t>
            </a:r>
          </a:p>
          <a:p>
            <a:pPr algn="r">
              <a:spcAft>
                <a:spcPts val="1200"/>
              </a:spcAft>
            </a:pPr>
            <a:r>
              <a:rPr lang="en-US" dirty="0"/>
              <a:t>breastfeed</a:t>
            </a:r>
          </a:p>
          <a:p>
            <a:pPr algn="r">
              <a:spcAft>
                <a:spcPts val="1200"/>
              </a:spcAft>
            </a:pPr>
            <a:r>
              <a:rPr lang="en-US" dirty="0"/>
              <a:t>passed</a:t>
            </a:r>
          </a:p>
          <a:p>
            <a:pPr algn="r">
              <a:spcAft>
                <a:spcPts val="1200"/>
              </a:spcAft>
            </a:pPr>
            <a:r>
              <a:rPr lang="en-US" dirty="0"/>
              <a:t>where</a:t>
            </a:r>
          </a:p>
        </p:txBody>
      </p:sp>
      <p:graphicFrame>
        <p:nvGraphicFramePr>
          <p:cNvPr id="32" name="Table 31"/>
          <p:cNvGraphicFramePr>
            <a:graphicFrameLocks noGrp="1"/>
          </p:cNvGraphicFramePr>
          <p:nvPr>
            <p:extLst>
              <p:ext uri="{D42A27DB-BD31-4B8C-83A1-F6EECF244321}">
                <p14:modId xmlns:p14="http://schemas.microsoft.com/office/powerpoint/2010/main" val="3894559467"/>
              </p:ext>
            </p:extLst>
          </p:nvPr>
        </p:nvGraphicFramePr>
        <p:xfrm>
          <a:off x="1065080" y="4354066"/>
          <a:ext cx="10183656" cy="457200"/>
        </p:xfrm>
        <a:graphic>
          <a:graphicData uri="http://schemas.openxmlformats.org/drawingml/2006/table">
            <a:tbl>
              <a:tblPr firstRow="1" bandRow="1">
                <a:tableStyleId>{5C22544A-7EE6-4342-B048-85BDC9FD1C3A}</a:tableStyleId>
              </a:tblPr>
              <a:tblGrid>
                <a:gridCol w="424319">
                  <a:extLst>
                    <a:ext uri="{9D8B030D-6E8A-4147-A177-3AD203B41FA5}">
                      <a16:colId xmlns:a16="http://schemas.microsoft.com/office/drawing/2014/main" val="2123615854"/>
                    </a:ext>
                  </a:extLst>
                </a:gridCol>
                <a:gridCol w="424319">
                  <a:extLst>
                    <a:ext uri="{9D8B030D-6E8A-4147-A177-3AD203B41FA5}">
                      <a16:colId xmlns:a16="http://schemas.microsoft.com/office/drawing/2014/main" val="1026716743"/>
                    </a:ext>
                  </a:extLst>
                </a:gridCol>
                <a:gridCol w="424319">
                  <a:extLst>
                    <a:ext uri="{9D8B030D-6E8A-4147-A177-3AD203B41FA5}">
                      <a16:colId xmlns:a16="http://schemas.microsoft.com/office/drawing/2014/main" val="96650165"/>
                    </a:ext>
                  </a:extLst>
                </a:gridCol>
                <a:gridCol w="424319">
                  <a:extLst>
                    <a:ext uri="{9D8B030D-6E8A-4147-A177-3AD203B41FA5}">
                      <a16:colId xmlns:a16="http://schemas.microsoft.com/office/drawing/2014/main" val="3474831274"/>
                    </a:ext>
                  </a:extLst>
                </a:gridCol>
                <a:gridCol w="424319">
                  <a:extLst>
                    <a:ext uri="{9D8B030D-6E8A-4147-A177-3AD203B41FA5}">
                      <a16:colId xmlns:a16="http://schemas.microsoft.com/office/drawing/2014/main" val="217631323"/>
                    </a:ext>
                  </a:extLst>
                </a:gridCol>
                <a:gridCol w="424319">
                  <a:extLst>
                    <a:ext uri="{9D8B030D-6E8A-4147-A177-3AD203B41FA5}">
                      <a16:colId xmlns:a16="http://schemas.microsoft.com/office/drawing/2014/main" val="3527401608"/>
                    </a:ext>
                  </a:extLst>
                </a:gridCol>
                <a:gridCol w="424319">
                  <a:extLst>
                    <a:ext uri="{9D8B030D-6E8A-4147-A177-3AD203B41FA5}">
                      <a16:colId xmlns:a16="http://schemas.microsoft.com/office/drawing/2014/main" val="71044606"/>
                    </a:ext>
                  </a:extLst>
                </a:gridCol>
                <a:gridCol w="424319">
                  <a:extLst>
                    <a:ext uri="{9D8B030D-6E8A-4147-A177-3AD203B41FA5}">
                      <a16:colId xmlns:a16="http://schemas.microsoft.com/office/drawing/2014/main" val="1617904699"/>
                    </a:ext>
                  </a:extLst>
                </a:gridCol>
                <a:gridCol w="424319">
                  <a:extLst>
                    <a:ext uri="{9D8B030D-6E8A-4147-A177-3AD203B41FA5}">
                      <a16:colId xmlns:a16="http://schemas.microsoft.com/office/drawing/2014/main" val="1019104690"/>
                    </a:ext>
                  </a:extLst>
                </a:gridCol>
                <a:gridCol w="424319">
                  <a:extLst>
                    <a:ext uri="{9D8B030D-6E8A-4147-A177-3AD203B41FA5}">
                      <a16:colId xmlns:a16="http://schemas.microsoft.com/office/drawing/2014/main" val="1607840343"/>
                    </a:ext>
                  </a:extLst>
                </a:gridCol>
                <a:gridCol w="424319">
                  <a:extLst>
                    <a:ext uri="{9D8B030D-6E8A-4147-A177-3AD203B41FA5}">
                      <a16:colId xmlns:a16="http://schemas.microsoft.com/office/drawing/2014/main" val="3897121448"/>
                    </a:ext>
                  </a:extLst>
                </a:gridCol>
                <a:gridCol w="424319">
                  <a:extLst>
                    <a:ext uri="{9D8B030D-6E8A-4147-A177-3AD203B41FA5}">
                      <a16:colId xmlns:a16="http://schemas.microsoft.com/office/drawing/2014/main" val="1233070038"/>
                    </a:ext>
                  </a:extLst>
                </a:gridCol>
                <a:gridCol w="424319">
                  <a:extLst>
                    <a:ext uri="{9D8B030D-6E8A-4147-A177-3AD203B41FA5}">
                      <a16:colId xmlns:a16="http://schemas.microsoft.com/office/drawing/2014/main" val="227495959"/>
                    </a:ext>
                  </a:extLst>
                </a:gridCol>
                <a:gridCol w="424319">
                  <a:extLst>
                    <a:ext uri="{9D8B030D-6E8A-4147-A177-3AD203B41FA5}">
                      <a16:colId xmlns:a16="http://schemas.microsoft.com/office/drawing/2014/main" val="368435216"/>
                    </a:ext>
                  </a:extLst>
                </a:gridCol>
                <a:gridCol w="424319">
                  <a:extLst>
                    <a:ext uri="{9D8B030D-6E8A-4147-A177-3AD203B41FA5}">
                      <a16:colId xmlns:a16="http://schemas.microsoft.com/office/drawing/2014/main" val="4289944958"/>
                    </a:ext>
                  </a:extLst>
                </a:gridCol>
                <a:gridCol w="424319">
                  <a:extLst>
                    <a:ext uri="{9D8B030D-6E8A-4147-A177-3AD203B41FA5}">
                      <a16:colId xmlns:a16="http://schemas.microsoft.com/office/drawing/2014/main" val="2658057197"/>
                    </a:ext>
                  </a:extLst>
                </a:gridCol>
                <a:gridCol w="424319">
                  <a:extLst>
                    <a:ext uri="{9D8B030D-6E8A-4147-A177-3AD203B41FA5}">
                      <a16:colId xmlns:a16="http://schemas.microsoft.com/office/drawing/2014/main" val="3671936088"/>
                    </a:ext>
                  </a:extLst>
                </a:gridCol>
                <a:gridCol w="424319">
                  <a:extLst>
                    <a:ext uri="{9D8B030D-6E8A-4147-A177-3AD203B41FA5}">
                      <a16:colId xmlns:a16="http://schemas.microsoft.com/office/drawing/2014/main" val="2143562426"/>
                    </a:ext>
                  </a:extLst>
                </a:gridCol>
                <a:gridCol w="424319">
                  <a:extLst>
                    <a:ext uri="{9D8B030D-6E8A-4147-A177-3AD203B41FA5}">
                      <a16:colId xmlns:a16="http://schemas.microsoft.com/office/drawing/2014/main" val="1783432820"/>
                    </a:ext>
                  </a:extLst>
                </a:gridCol>
                <a:gridCol w="424319">
                  <a:extLst>
                    <a:ext uri="{9D8B030D-6E8A-4147-A177-3AD203B41FA5}">
                      <a16:colId xmlns:a16="http://schemas.microsoft.com/office/drawing/2014/main" val="2886668387"/>
                    </a:ext>
                  </a:extLst>
                </a:gridCol>
                <a:gridCol w="424319">
                  <a:extLst>
                    <a:ext uri="{9D8B030D-6E8A-4147-A177-3AD203B41FA5}">
                      <a16:colId xmlns:a16="http://schemas.microsoft.com/office/drawing/2014/main" val="1859944802"/>
                    </a:ext>
                  </a:extLst>
                </a:gridCol>
                <a:gridCol w="424319">
                  <a:extLst>
                    <a:ext uri="{9D8B030D-6E8A-4147-A177-3AD203B41FA5}">
                      <a16:colId xmlns:a16="http://schemas.microsoft.com/office/drawing/2014/main" val="433105886"/>
                    </a:ext>
                  </a:extLst>
                </a:gridCol>
                <a:gridCol w="424319">
                  <a:extLst>
                    <a:ext uri="{9D8B030D-6E8A-4147-A177-3AD203B41FA5}">
                      <a16:colId xmlns:a16="http://schemas.microsoft.com/office/drawing/2014/main" val="1830972493"/>
                    </a:ext>
                  </a:extLst>
                </a:gridCol>
                <a:gridCol w="424319">
                  <a:extLst>
                    <a:ext uri="{9D8B030D-6E8A-4147-A177-3AD203B41FA5}">
                      <a16:colId xmlns:a16="http://schemas.microsoft.com/office/drawing/2014/main" val="2541127130"/>
                    </a:ext>
                  </a:extLst>
                </a:gridCol>
              </a:tblGrid>
              <a:tr h="370840">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33" name="TextBox 32"/>
          <p:cNvSpPr txBox="1"/>
          <p:nvPr/>
        </p:nvSpPr>
        <p:spPr>
          <a:xfrm>
            <a:off x="4157482" y="6072737"/>
            <a:ext cx="3998852" cy="369332"/>
          </a:xfrm>
          <a:prstGeom prst="rect">
            <a:avLst/>
          </a:prstGeom>
          <a:noFill/>
        </p:spPr>
        <p:txBody>
          <a:bodyPr wrap="none" rtlCol="0">
            <a:spAutoFit/>
          </a:bodyPr>
          <a:lstStyle/>
          <a:p>
            <a:r>
              <a:rPr lang="en-US" dirty="0"/>
              <a:t>I passed out and Mom said I was shaking</a:t>
            </a:r>
          </a:p>
        </p:txBody>
      </p:sp>
      <p:sp>
        <p:nvSpPr>
          <p:cNvPr id="34" name="TextBox 33">
            <a:extLst>
              <a:ext uri="{FF2B5EF4-FFF2-40B4-BE49-F238E27FC236}">
                <a16:creationId xmlns:a16="http://schemas.microsoft.com/office/drawing/2014/main" id="{CC32AC06-632F-43A5-BCC3-B6853BF55ED1}"/>
              </a:ext>
            </a:extLst>
          </p:cNvPr>
          <p:cNvSpPr txBox="1"/>
          <p:nvPr/>
        </p:nvSpPr>
        <p:spPr>
          <a:xfrm>
            <a:off x="386301" y="4284909"/>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cxnSp>
        <p:nvCxnSpPr>
          <p:cNvPr id="60" name="Straight Arrow Connector 59">
            <a:extLst>
              <a:ext uri="{FF2B5EF4-FFF2-40B4-BE49-F238E27FC236}">
                <a16:creationId xmlns:a16="http://schemas.microsoft.com/office/drawing/2014/main" id="{213A1C08-7264-534B-BF7D-B870FCECD83D}"/>
              </a:ext>
            </a:extLst>
          </p:cNvPr>
          <p:cNvCxnSpPr>
            <a:cxnSpLocks/>
          </p:cNvCxnSpPr>
          <p:nvPr/>
        </p:nvCxnSpPr>
        <p:spPr>
          <a:xfrm flipH="1" flipV="1">
            <a:off x="5935927" y="2810355"/>
            <a:ext cx="2918729" cy="15486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C134D0CD-BAC0-5F44-839E-0CBDCB88BB08}"/>
              </a:ext>
            </a:extLst>
          </p:cNvPr>
          <p:cNvCxnSpPr>
            <a:cxnSpLocks/>
          </p:cNvCxnSpPr>
          <p:nvPr/>
        </p:nvCxnSpPr>
        <p:spPr>
          <a:xfrm flipH="1" flipV="1">
            <a:off x="5945507" y="2799119"/>
            <a:ext cx="5113098" cy="155494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E1DE7A53-058C-B347-BC25-AB052A7D272E}"/>
              </a:ext>
            </a:extLst>
          </p:cNvPr>
          <p:cNvCxnSpPr>
            <a:cxnSpLocks/>
          </p:cNvCxnSpPr>
          <p:nvPr/>
        </p:nvCxnSpPr>
        <p:spPr>
          <a:xfrm flipH="1" flipV="1">
            <a:off x="5956138" y="2799119"/>
            <a:ext cx="2151085" cy="151725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F4049EAA-17DF-7E42-A394-6984E48ED682}"/>
              </a:ext>
            </a:extLst>
          </p:cNvPr>
          <p:cNvCxnSpPr>
            <a:cxnSpLocks/>
          </p:cNvCxnSpPr>
          <p:nvPr/>
        </p:nvCxnSpPr>
        <p:spPr>
          <a:xfrm flipH="1" flipV="1">
            <a:off x="5935929" y="2832665"/>
            <a:ext cx="2565520" cy="15164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D28AE069-5836-464E-9C93-A719A0595B13}"/>
              </a:ext>
            </a:extLst>
          </p:cNvPr>
          <p:cNvCxnSpPr>
            <a:cxnSpLocks/>
          </p:cNvCxnSpPr>
          <p:nvPr/>
        </p:nvCxnSpPr>
        <p:spPr>
          <a:xfrm flipH="1" flipV="1">
            <a:off x="5935931" y="2820213"/>
            <a:ext cx="3387324" cy="15289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5946564" y="2832665"/>
            <a:ext cx="3801525" cy="15164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5911402" y="2832665"/>
            <a:ext cx="4223582" cy="14837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5966776" y="2820213"/>
            <a:ext cx="4697026" cy="15338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213A1C08-7264-534B-BF7D-B870FCECD83D}"/>
              </a:ext>
            </a:extLst>
          </p:cNvPr>
          <p:cNvCxnSpPr>
            <a:cxnSpLocks/>
          </p:cNvCxnSpPr>
          <p:nvPr/>
        </p:nvCxnSpPr>
        <p:spPr>
          <a:xfrm flipV="1">
            <a:off x="5404977" y="2832665"/>
            <a:ext cx="510745" cy="154415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C134D0CD-BAC0-5F44-839E-0CBDCB88BB08}"/>
              </a:ext>
            </a:extLst>
          </p:cNvPr>
          <p:cNvCxnSpPr>
            <a:cxnSpLocks/>
          </p:cNvCxnSpPr>
          <p:nvPr/>
        </p:nvCxnSpPr>
        <p:spPr>
          <a:xfrm flipH="1" flipV="1">
            <a:off x="5935934" y="2825124"/>
            <a:ext cx="1672992" cy="15467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1" name="Straight Arrow Connector 70">
            <a:extLst>
              <a:ext uri="{FF2B5EF4-FFF2-40B4-BE49-F238E27FC236}">
                <a16:creationId xmlns:a16="http://schemas.microsoft.com/office/drawing/2014/main" id="{E1DE7A53-058C-B347-BC25-AB052A7D272E}"/>
              </a:ext>
            </a:extLst>
          </p:cNvPr>
          <p:cNvCxnSpPr>
            <a:cxnSpLocks/>
          </p:cNvCxnSpPr>
          <p:nvPr/>
        </p:nvCxnSpPr>
        <p:spPr>
          <a:xfrm flipV="1">
            <a:off x="4657544" y="2810355"/>
            <a:ext cx="1278389" cy="15238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F4049EAA-17DF-7E42-A394-6984E48ED682}"/>
              </a:ext>
            </a:extLst>
          </p:cNvPr>
          <p:cNvCxnSpPr>
            <a:cxnSpLocks/>
          </p:cNvCxnSpPr>
          <p:nvPr/>
        </p:nvCxnSpPr>
        <p:spPr>
          <a:xfrm flipV="1">
            <a:off x="5051770" y="2799119"/>
            <a:ext cx="884163" cy="15678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id="{D28AE069-5836-464E-9C93-A719A0595B13}"/>
              </a:ext>
            </a:extLst>
          </p:cNvPr>
          <p:cNvCxnSpPr>
            <a:cxnSpLocks/>
          </p:cNvCxnSpPr>
          <p:nvPr/>
        </p:nvCxnSpPr>
        <p:spPr>
          <a:xfrm flipV="1">
            <a:off x="5873576" y="2820213"/>
            <a:ext cx="42146" cy="15467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FCAD43C3-5611-4743-9BA6-50F550926F4D}"/>
              </a:ext>
            </a:extLst>
          </p:cNvPr>
          <p:cNvCxnSpPr>
            <a:cxnSpLocks/>
          </p:cNvCxnSpPr>
          <p:nvPr/>
        </p:nvCxnSpPr>
        <p:spPr>
          <a:xfrm flipH="1" flipV="1">
            <a:off x="5935933" y="2800427"/>
            <a:ext cx="362477" cy="15665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08BE6C33-E740-FC40-A977-E150AA9A4605}"/>
              </a:ext>
            </a:extLst>
          </p:cNvPr>
          <p:cNvCxnSpPr>
            <a:cxnSpLocks/>
          </p:cNvCxnSpPr>
          <p:nvPr/>
        </p:nvCxnSpPr>
        <p:spPr>
          <a:xfrm flipH="1" flipV="1">
            <a:off x="5915722" y="2800427"/>
            <a:ext cx="769583" cy="15337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090EA6B8-77A2-EA4B-B703-C5ED9D5382E8}"/>
              </a:ext>
            </a:extLst>
          </p:cNvPr>
          <p:cNvCxnSpPr>
            <a:cxnSpLocks/>
          </p:cNvCxnSpPr>
          <p:nvPr/>
        </p:nvCxnSpPr>
        <p:spPr>
          <a:xfrm flipH="1" flipV="1">
            <a:off x="5915723" y="2825124"/>
            <a:ext cx="1298400" cy="15467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3" name="Table 52">
            <a:extLst>
              <a:ext uri="{FF2B5EF4-FFF2-40B4-BE49-F238E27FC236}">
                <a16:creationId xmlns:a16="http://schemas.microsoft.com/office/drawing/2014/main" id="{8FE3AF9D-0034-BB48-8D80-5EEF7924A8E3}"/>
              </a:ext>
            </a:extLst>
          </p:cNvPr>
          <p:cNvGraphicFramePr>
            <a:graphicFrameLocks noGrp="1"/>
          </p:cNvGraphicFramePr>
          <p:nvPr>
            <p:extLst>
              <p:ext uri="{D42A27DB-BD31-4B8C-83A1-F6EECF244321}">
                <p14:modId xmlns:p14="http://schemas.microsoft.com/office/powerpoint/2010/main" val="2716897254"/>
              </p:ext>
            </p:extLst>
          </p:nvPr>
        </p:nvGraphicFramePr>
        <p:xfrm>
          <a:off x="5695543" y="2493675"/>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84" name="TextBox 83">
            <a:extLst>
              <a:ext uri="{FF2B5EF4-FFF2-40B4-BE49-F238E27FC236}">
                <a16:creationId xmlns:a16="http://schemas.microsoft.com/office/drawing/2014/main" id="{938B7CFD-346D-414D-A4AC-DF1E1B8836E9}"/>
              </a:ext>
            </a:extLst>
          </p:cNvPr>
          <p:cNvSpPr txBox="1"/>
          <p:nvPr/>
        </p:nvSpPr>
        <p:spPr>
          <a:xfrm>
            <a:off x="8654783" y="3075743"/>
            <a:ext cx="706298"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0881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a:xfrm>
            <a:off x="0" y="-30552"/>
            <a:ext cx="12192000" cy="734887"/>
          </a:xfrm>
        </p:spPr>
        <p:txBody>
          <a:bodyPr>
            <a:noAutofit/>
          </a:bodyPr>
          <a:lstStyle/>
          <a:p>
            <a:r>
              <a:rPr lang="en-US" sz="4267" dirty="0"/>
              <a:t>Logistic Regression for Text Classification</a:t>
            </a:r>
          </a:p>
        </p:txBody>
      </p:sp>
      <p:cxnSp>
        <p:nvCxnSpPr>
          <p:cNvPr id="39" name="Straight Arrow Connector 38">
            <a:extLst>
              <a:ext uri="{FF2B5EF4-FFF2-40B4-BE49-F238E27FC236}">
                <a16:creationId xmlns:a16="http://schemas.microsoft.com/office/drawing/2014/main" id="{213A1C08-7264-534B-BF7D-B870FCECD83D}"/>
              </a:ext>
            </a:extLst>
          </p:cNvPr>
          <p:cNvCxnSpPr>
            <a:cxnSpLocks/>
          </p:cNvCxnSpPr>
          <p:nvPr/>
        </p:nvCxnSpPr>
        <p:spPr>
          <a:xfrm flipV="1">
            <a:off x="2104484" y="2825124"/>
            <a:ext cx="3811239" cy="1528942"/>
          </a:xfrm>
          <a:prstGeom prst="straightConnector1">
            <a:avLst/>
          </a:prstGeom>
          <a:ln>
            <a:solidFill>
              <a:schemeClr val="accent2">
                <a:lumMod val="60000"/>
                <a:lumOff val="40000"/>
              </a:schemeClr>
            </a:solidFill>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134D0CD-BAC0-5F44-839E-0CBDCB88BB08}"/>
              </a:ext>
            </a:extLst>
          </p:cNvPr>
          <p:cNvCxnSpPr>
            <a:cxnSpLocks/>
          </p:cNvCxnSpPr>
          <p:nvPr/>
        </p:nvCxnSpPr>
        <p:spPr>
          <a:xfrm flipV="1">
            <a:off x="4222520" y="2825124"/>
            <a:ext cx="1693203" cy="1528941"/>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E1DE7A53-058C-B347-BC25-AB052A7D272E}"/>
              </a:ext>
            </a:extLst>
          </p:cNvPr>
          <p:cNvCxnSpPr>
            <a:cxnSpLocks/>
          </p:cNvCxnSpPr>
          <p:nvPr/>
        </p:nvCxnSpPr>
        <p:spPr>
          <a:xfrm flipV="1">
            <a:off x="1331383" y="2825124"/>
            <a:ext cx="4584340" cy="148389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F4049EAA-17DF-7E42-A394-6984E48ED682}"/>
              </a:ext>
            </a:extLst>
          </p:cNvPr>
          <p:cNvCxnSpPr>
            <a:cxnSpLocks/>
          </p:cNvCxnSpPr>
          <p:nvPr/>
        </p:nvCxnSpPr>
        <p:spPr>
          <a:xfrm flipV="1">
            <a:off x="1717589" y="2825124"/>
            <a:ext cx="4198134" cy="1496156"/>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D28AE069-5836-464E-9C93-A719A0595B13}"/>
              </a:ext>
            </a:extLst>
          </p:cNvPr>
          <p:cNvCxnSpPr>
            <a:cxnSpLocks/>
          </p:cNvCxnSpPr>
          <p:nvPr/>
        </p:nvCxnSpPr>
        <p:spPr>
          <a:xfrm flipV="1">
            <a:off x="2529318" y="2825124"/>
            <a:ext cx="3386405" cy="1496156"/>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FCAD43C3-5611-4743-9BA6-50F550926F4D}"/>
              </a:ext>
            </a:extLst>
          </p:cNvPr>
          <p:cNvCxnSpPr>
            <a:cxnSpLocks/>
          </p:cNvCxnSpPr>
          <p:nvPr/>
        </p:nvCxnSpPr>
        <p:spPr>
          <a:xfrm flipV="1">
            <a:off x="2997917" y="2825124"/>
            <a:ext cx="2917807" cy="1496156"/>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8BE6C33-E740-FC40-A977-E150AA9A4605}"/>
              </a:ext>
            </a:extLst>
          </p:cNvPr>
          <p:cNvCxnSpPr>
            <a:cxnSpLocks/>
          </p:cNvCxnSpPr>
          <p:nvPr/>
        </p:nvCxnSpPr>
        <p:spPr>
          <a:xfrm flipV="1">
            <a:off x="3440912" y="2825124"/>
            <a:ext cx="2474812" cy="1496156"/>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90EA6B8-77A2-EA4B-B703-C5ED9D5382E8}"/>
              </a:ext>
            </a:extLst>
          </p:cNvPr>
          <p:cNvCxnSpPr>
            <a:cxnSpLocks/>
          </p:cNvCxnSpPr>
          <p:nvPr/>
        </p:nvCxnSpPr>
        <p:spPr>
          <a:xfrm flipV="1">
            <a:off x="3816656" y="2825124"/>
            <a:ext cx="2099068" cy="1496156"/>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938B7CFD-346D-414D-A4AC-DF1E1B8836E9}"/>
              </a:ext>
            </a:extLst>
          </p:cNvPr>
          <p:cNvSpPr txBox="1"/>
          <p:nvPr/>
        </p:nvSpPr>
        <p:spPr>
          <a:xfrm>
            <a:off x="2957565" y="3075743"/>
            <a:ext cx="543479" cy="522772"/>
          </a:xfrm>
          <a:prstGeom prst="rect">
            <a:avLst/>
          </a:prstGeom>
          <a:noFill/>
          <a:ln>
            <a:noFill/>
          </a:ln>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DCE73603-7DAB-214C-9191-92C8419239D0}"/>
              </a:ext>
            </a:extLst>
          </p:cNvPr>
          <p:cNvSpPr txBox="1"/>
          <p:nvPr/>
        </p:nvSpPr>
        <p:spPr>
          <a:xfrm>
            <a:off x="6156908" y="2430377"/>
            <a:ext cx="69565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z</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A9A3DC97-6FD7-3D44-A8F4-972C07178FC6}"/>
                  </a:ext>
                </a:extLst>
              </p:cNvPr>
              <p:cNvSpPr/>
              <p:nvPr/>
            </p:nvSpPr>
            <p:spPr>
              <a:xfrm>
                <a:off x="5691107" y="1728758"/>
                <a:ext cx="470357"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 </m:t>
                      </m:r>
                      <m:r>
                        <a:rPr lang="el-GR" sz="3200" i="1" dirty="0" smtClean="0">
                          <a:latin typeface="Cambria Math" panose="02040503050406030204" pitchFamily="18" charset="0"/>
                        </a:rPr>
                        <m:t>𝜎</m:t>
                      </m:r>
                    </m:oMath>
                  </m:oMathPara>
                </a14:m>
                <a:endParaRPr lang="en-US" dirty="0"/>
              </a:p>
            </p:txBody>
          </p:sp>
        </mc:Choice>
        <mc:Fallback xmlns="">
          <p:sp>
            <p:nvSpPr>
              <p:cNvPr id="55" name="Oval 54">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5691107" y="1728758"/>
                <a:ext cx="470357" cy="459473"/>
              </a:xfrm>
              <a:prstGeom prst="ellipse">
                <a:avLst/>
              </a:prstGeom>
              <a:blipFill>
                <a:blip r:embed="rId3"/>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C134D0CD-BAC0-5F44-839E-0CBDCB88BB08}"/>
              </a:ext>
            </a:extLst>
          </p:cNvPr>
          <p:cNvCxnSpPr>
            <a:cxnSpLocks/>
            <a:stCxn id="53" idx="0"/>
            <a:endCxn id="55" idx="4"/>
          </p:cNvCxnSpPr>
          <p:nvPr/>
        </p:nvCxnSpPr>
        <p:spPr>
          <a:xfrm flipV="1">
            <a:off x="5926286" y="2188231"/>
            <a:ext cx="0" cy="305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7" name="Table 56">
            <a:extLst>
              <a:ext uri="{FF2B5EF4-FFF2-40B4-BE49-F238E27FC236}">
                <a16:creationId xmlns:a16="http://schemas.microsoft.com/office/drawing/2014/main" id="{8FE3AF9D-0034-BB48-8D80-5EEF7924A8E3}"/>
              </a:ext>
            </a:extLst>
          </p:cNvPr>
          <p:cNvGraphicFramePr>
            <a:graphicFrameLocks noGrp="1"/>
          </p:cNvGraphicFramePr>
          <p:nvPr/>
        </p:nvGraphicFramePr>
        <p:xfrm>
          <a:off x="5695543" y="1004967"/>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58" name="Straight Arrow Connector 57">
            <a:extLst>
              <a:ext uri="{FF2B5EF4-FFF2-40B4-BE49-F238E27FC236}">
                <a16:creationId xmlns:a16="http://schemas.microsoft.com/office/drawing/2014/main" id="{C134D0CD-BAC0-5F44-839E-0CBDCB88BB08}"/>
              </a:ext>
            </a:extLst>
          </p:cNvPr>
          <p:cNvCxnSpPr>
            <a:cxnSpLocks/>
            <a:stCxn id="55" idx="0"/>
            <a:endCxn id="57" idx="2"/>
          </p:cNvCxnSpPr>
          <p:nvPr/>
        </p:nvCxnSpPr>
        <p:spPr>
          <a:xfrm flipV="1">
            <a:off x="5926286" y="1464440"/>
            <a:ext cx="0" cy="264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CE73603-7DAB-214C-9191-92C8419239D0}"/>
                  </a:ext>
                </a:extLst>
              </p:cNvPr>
              <p:cNvSpPr txBox="1"/>
              <p:nvPr/>
            </p:nvSpPr>
            <p:spPr>
              <a:xfrm>
                <a:off x="6130921" y="967783"/>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b="0" i="1" dirty="0" smtClean="0">
                              <a:latin typeface="Cambria Math" panose="02040503050406030204" pitchFamily="18" charset="0"/>
                              <a:cs typeface="Times New Roman" panose="02020603050405020304" pitchFamily="18" charset="0"/>
                            </a:rPr>
                            <m:t>3</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59" name="TextBox 58">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6130921" y="967783"/>
                <a:ext cx="482826" cy="512576"/>
              </a:xfrm>
              <a:prstGeom prst="rect">
                <a:avLst/>
              </a:prstGeom>
              <a:blipFill>
                <a:blip r:embed="rId4"/>
                <a:stretch>
                  <a:fillRect/>
                </a:stretch>
              </a:blipFill>
            </p:spPr>
            <p:txBody>
              <a:bodyPr/>
              <a:lstStyle/>
              <a:p>
                <a:r>
                  <a:rPr lang="en-US">
                    <a:noFill/>
                  </a:rPr>
                  <a:t> </a:t>
                </a:r>
              </a:p>
            </p:txBody>
          </p:sp>
        </mc:Fallback>
      </mc:AlternateContent>
      <p:sp>
        <p:nvSpPr>
          <p:cNvPr id="31" name="TextBox 30"/>
          <p:cNvSpPr txBox="1"/>
          <p:nvPr/>
        </p:nvSpPr>
        <p:spPr>
          <a:xfrm rot="16200000">
            <a:off x="5590195" y="443711"/>
            <a:ext cx="1229497" cy="10279737"/>
          </a:xfrm>
          <a:prstGeom prst="rect">
            <a:avLst/>
          </a:prstGeom>
          <a:noFill/>
        </p:spPr>
        <p:txBody>
          <a:bodyPr wrap="square" numCol="1" rtlCol="0">
            <a:spAutoFit/>
          </a:bodyPr>
          <a:lstStyle/>
          <a:p>
            <a:pPr algn="r">
              <a:spcAft>
                <a:spcPts val="1200"/>
              </a:spcAft>
            </a:pPr>
            <a:r>
              <a:rPr lang="en-US" dirty="0"/>
              <a:t>shaking</a:t>
            </a:r>
          </a:p>
          <a:p>
            <a:pPr algn="r">
              <a:spcAft>
                <a:spcPts val="1200"/>
              </a:spcAft>
            </a:pPr>
            <a:r>
              <a:rPr lang="en-US" dirty="0"/>
              <a:t>what</a:t>
            </a:r>
          </a:p>
          <a:p>
            <a:pPr algn="r">
              <a:spcAft>
                <a:spcPts val="1200"/>
              </a:spcAft>
            </a:pPr>
            <a:r>
              <a:rPr lang="en-US" dirty="0"/>
              <a:t>clinic</a:t>
            </a:r>
          </a:p>
          <a:p>
            <a:pPr algn="r">
              <a:spcAft>
                <a:spcPts val="1200"/>
              </a:spcAft>
            </a:pPr>
            <a:r>
              <a:rPr lang="en-US" dirty="0"/>
              <a:t>how</a:t>
            </a:r>
          </a:p>
          <a:p>
            <a:pPr algn="r">
              <a:spcAft>
                <a:spcPts val="1200"/>
              </a:spcAft>
            </a:pPr>
            <a:r>
              <a:rPr lang="en-US" dirty="0"/>
              <a:t>helps</a:t>
            </a:r>
          </a:p>
          <a:p>
            <a:pPr algn="r">
              <a:spcAft>
                <a:spcPts val="1200"/>
              </a:spcAft>
            </a:pPr>
            <a:r>
              <a:rPr lang="en-US" dirty="0"/>
              <a:t>was</a:t>
            </a:r>
          </a:p>
          <a:p>
            <a:pPr algn="r">
              <a:spcAft>
                <a:spcPts val="1200"/>
              </a:spcAft>
            </a:pPr>
            <a:r>
              <a:rPr lang="en-US" dirty="0"/>
              <a:t>nearest</a:t>
            </a:r>
          </a:p>
          <a:p>
            <a:pPr algn="r">
              <a:spcAft>
                <a:spcPts val="1200"/>
              </a:spcAft>
            </a:pPr>
            <a:r>
              <a:rPr lang="en-US" dirty="0"/>
              <a:t>many</a:t>
            </a:r>
          </a:p>
          <a:p>
            <a:pPr algn="r">
              <a:spcAft>
                <a:spcPts val="1200"/>
              </a:spcAft>
            </a:pPr>
            <a:r>
              <a:rPr lang="en-US" dirty="0"/>
              <a:t>with</a:t>
            </a:r>
          </a:p>
          <a:p>
            <a:pPr algn="r">
              <a:spcAft>
                <a:spcPts val="1200"/>
              </a:spcAft>
            </a:pPr>
            <a:r>
              <a:rPr lang="en-US" dirty="0"/>
              <a:t>said</a:t>
            </a:r>
          </a:p>
          <a:p>
            <a:pPr algn="r">
              <a:spcAft>
                <a:spcPts val="1200"/>
              </a:spcAft>
            </a:pPr>
            <a:r>
              <a:rPr lang="en-US" dirty="0"/>
              <a:t>months</a:t>
            </a:r>
          </a:p>
          <a:p>
            <a:pPr algn="r">
              <a:spcAft>
                <a:spcPts val="1200"/>
              </a:spcAft>
            </a:pPr>
            <a:r>
              <a:rPr lang="en-US" dirty="0"/>
              <a:t>the</a:t>
            </a:r>
          </a:p>
          <a:p>
            <a:pPr algn="r">
              <a:spcAft>
                <a:spcPts val="1200"/>
              </a:spcAft>
            </a:pPr>
            <a:r>
              <a:rPr lang="en-US" dirty="0"/>
              <a:t>morning</a:t>
            </a:r>
          </a:p>
          <a:p>
            <a:pPr algn="r">
              <a:spcAft>
                <a:spcPts val="1200"/>
              </a:spcAft>
            </a:pPr>
            <a:r>
              <a:rPr lang="en-US" dirty="0"/>
              <a:t>mom</a:t>
            </a:r>
          </a:p>
          <a:p>
            <a:pPr algn="r">
              <a:spcAft>
                <a:spcPts val="1200"/>
              </a:spcAft>
            </a:pPr>
            <a:r>
              <a:rPr lang="en-US" dirty="0"/>
              <a:t>should</a:t>
            </a:r>
          </a:p>
          <a:p>
            <a:pPr algn="r">
              <a:spcAft>
                <a:spcPts val="1200"/>
              </a:spcAft>
            </a:pPr>
            <a:r>
              <a:rPr lang="en-US" dirty="0"/>
              <a:t>sickness</a:t>
            </a:r>
          </a:p>
          <a:p>
            <a:pPr algn="r">
              <a:spcAft>
                <a:spcPts val="1200"/>
              </a:spcAft>
            </a:pPr>
            <a:r>
              <a:rPr lang="en-US" dirty="0"/>
              <a:t>and</a:t>
            </a:r>
          </a:p>
          <a:p>
            <a:pPr algn="r">
              <a:spcAft>
                <a:spcPts val="1200"/>
              </a:spcAft>
            </a:pPr>
            <a:r>
              <a:rPr lang="en-US" dirty="0"/>
              <a:t>I</a:t>
            </a:r>
          </a:p>
          <a:p>
            <a:pPr algn="r">
              <a:spcAft>
                <a:spcPts val="1200"/>
              </a:spcAft>
            </a:pPr>
            <a:r>
              <a:rPr lang="en-US" dirty="0"/>
              <a:t>is</a:t>
            </a:r>
          </a:p>
          <a:p>
            <a:pPr algn="r">
              <a:spcAft>
                <a:spcPts val="1200"/>
              </a:spcAft>
            </a:pPr>
            <a:r>
              <a:rPr lang="en-US" dirty="0"/>
              <a:t>how</a:t>
            </a:r>
          </a:p>
          <a:p>
            <a:pPr algn="r">
              <a:spcAft>
                <a:spcPts val="1200"/>
              </a:spcAft>
            </a:pPr>
            <a:r>
              <a:rPr lang="en-US" dirty="0"/>
              <a:t>out</a:t>
            </a:r>
          </a:p>
          <a:p>
            <a:pPr algn="r">
              <a:spcAft>
                <a:spcPts val="1200"/>
              </a:spcAft>
            </a:pPr>
            <a:r>
              <a:rPr lang="en-US" dirty="0"/>
              <a:t>breastfeed</a:t>
            </a:r>
          </a:p>
          <a:p>
            <a:pPr algn="r">
              <a:spcAft>
                <a:spcPts val="1200"/>
              </a:spcAft>
            </a:pPr>
            <a:r>
              <a:rPr lang="en-US" dirty="0"/>
              <a:t>passed</a:t>
            </a:r>
          </a:p>
          <a:p>
            <a:pPr algn="r">
              <a:spcAft>
                <a:spcPts val="1200"/>
              </a:spcAft>
            </a:pPr>
            <a:r>
              <a:rPr lang="en-US" dirty="0"/>
              <a:t>where</a:t>
            </a:r>
          </a:p>
        </p:txBody>
      </p:sp>
      <p:graphicFrame>
        <p:nvGraphicFramePr>
          <p:cNvPr id="32" name="Table 31"/>
          <p:cNvGraphicFramePr>
            <a:graphicFrameLocks noGrp="1"/>
          </p:cNvGraphicFramePr>
          <p:nvPr/>
        </p:nvGraphicFramePr>
        <p:xfrm>
          <a:off x="1065080" y="4354066"/>
          <a:ext cx="10183656" cy="457200"/>
        </p:xfrm>
        <a:graphic>
          <a:graphicData uri="http://schemas.openxmlformats.org/drawingml/2006/table">
            <a:tbl>
              <a:tblPr firstRow="1" bandRow="1">
                <a:tableStyleId>{5C22544A-7EE6-4342-B048-85BDC9FD1C3A}</a:tableStyleId>
              </a:tblPr>
              <a:tblGrid>
                <a:gridCol w="424319">
                  <a:extLst>
                    <a:ext uri="{9D8B030D-6E8A-4147-A177-3AD203B41FA5}">
                      <a16:colId xmlns:a16="http://schemas.microsoft.com/office/drawing/2014/main" val="2123615854"/>
                    </a:ext>
                  </a:extLst>
                </a:gridCol>
                <a:gridCol w="424319">
                  <a:extLst>
                    <a:ext uri="{9D8B030D-6E8A-4147-A177-3AD203B41FA5}">
                      <a16:colId xmlns:a16="http://schemas.microsoft.com/office/drawing/2014/main" val="1026716743"/>
                    </a:ext>
                  </a:extLst>
                </a:gridCol>
                <a:gridCol w="424319">
                  <a:extLst>
                    <a:ext uri="{9D8B030D-6E8A-4147-A177-3AD203B41FA5}">
                      <a16:colId xmlns:a16="http://schemas.microsoft.com/office/drawing/2014/main" val="96650165"/>
                    </a:ext>
                  </a:extLst>
                </a:gridCol>
                <a:gridCol w="424319">
                  <a:extLst>
                    <a:ext uri="{9D8B030D-6E8A-4147-A177-3AD203B41FA5}">
                      <a16:colId xmlns:a16="http://schemas.microsoft.com/office/drawing/2014/main" val="3474831274"/>
                    </a:ext>
                  </a:extLst>
                </a:gridCol>
                <a:gridCol w="424319">
                  <a:extLst>
                    <a:ext uri="{9D8B030D-6E8A-4147-A177-3AD203B41FA5}">
                      <a16:colId xmlns:a16="http://schemas.microsoft.com/office/drawing/2014/main" val="217631323"/>
                    </a:ext>
                  </a:extLst>
                </a:gridCol>
                <a:gridCol w="424319">
                  <a:extLst>
                    <a:ext uri="{9D8B030D-6E8A-4147-A177-3AD203B41FA5}">
                      <a16:colId xmlns:a16="http://schemas.microsoft.com/office/drawing/2014/main" val="3527401608"/>
                    </a:ext>
                  </a:extLst>
                </a:gridCol>
                <a:gridCol w="424319">
                  <a:extLst>
                    <a:ext uri="{9D8B030D-6E8A-4147-A177-3AD203B41FA5}">
                      <a16:colId xmlns:a16="http://schemas.microsoft.com/office/drawing/2014/main" val="71044606"/>
                    </a:ext>
                  </a:extLst>
                </a:gridCol>
                <a:gridCol w="424319">
                  <a:extLst>
                    <a:ext uri="{9D8B030D-6E8A-4147-A177-3AD203B41FA5}">
                      <a16:colId xmlns:a16="http://schemas.microsoft.com/office/drawing/2014/main" val="1617904699"/>
                    </a:ext>
                  </a:extLst>
                </a:gridCol>
                <a:gridCol w="424319">
                  <a:extLst>
                    <a:ext uri="{9D8B030D-6E8A-4147-A177-3AD203B41FA5}">
                      <a16:colId xmlns:a16="http://schemas.microsoft.com/office/drawing/2014/main" val="1019104690"/>
                    </a:ext>
                  </a:extLst>
                </a:gridCol>
                <a:gridCol w="424319">
                  <a:extLst>
                    <a:ext uri="{9D8B030D-6E8A-4147-A177-3AD203B41FA5}">
                      <a16:colId xmlns:a16="http://schemas.microsoft.com/office/drawing/2014/main" val="1607840343"/>
                    </a:ext>
                  </a:extLst>
                </a:gridCol>
                <a:gridCol w="424319">
                  <a:extLst>
                    <a:ext uri="{9D8B030D-6E8A-4147-A177-3AD203B41FA5}">
                      <a16:colId xmlns:a16="http://schemas.microsoft.com/office/drawing/2014/main" val="3897121448"/>
                    </a:ext>
                  </a:extLst>
                </a:gridCol>
                <a:gridCol w="424319">
                  <a:extLst>
                    <a:ext uri="{9D8B030D-6E8A-4147-A177-3AD203B41FA5}">
                      <a16:colId xmlns:a16="http://schemas.microsoft.com/office/drawing/2014/main" val="1233070038"/>
                    </a:ext>
                  </a:extLst>
                </a:gridCol>
                <a:gridCol w="424319">
                  <a:extLst>
                    <a:ext uri="{9D8B030D-6E8A-4147-A177-3AD203B41FA5}">
                      <a16:colId xmlns:a16="http://schemas.microsoft.com/office/drawing/2014/main" val="227495959"/>
                    </a:ext>
                  </a:extLst>
                </a:gridCol>
                <a:gridCol w="424319">
                  <a:extLst>
                    <a:ext uri="{9D8B030D-6E8A-4147-A177-3AD203B41FA5}">
                      <a16:colId xmlns:a16="http://schemas.microsoft.com/office/drawing/2014/main" val="368435216"/>
                    </a:ext>
                  </a:extLst>
                </a:gridCol>
                <a:gridCol w="424319">
                  <a:extLst>
                    <a:ext uri="{9D8B030D-6E8A-4147-A177-3AD203B41FA5}">
                      <a16:colId xmlns:a16="http://schemas.microsoft.com/office/drawing/2014/main" val="4289944958"/>
                    </a:ext>
                  </a:extLst>
                </a:gridCol>
                <a:gridCol w="424319">
                  <a:extLst>
                    <a:ext uri="{9D8B030D-6E8A-4147-A177-3AD203B41FA5}">
                      <a16:colId xmlns:a16="http://schemas.microsoft.com/office/drawing/2014/main" val="2658057197"/>
                    </a:ext>
                  </a:extLst>
                </a:gridCol>
                <a:gridCol w="424319">
                  <a:extLst>
                    <a:ext uri="{9D8B030D-6E8A-4147-A177-3AD203B41FA5}">
                      <a16:colId xmlns:a16="http://schemas.microsoft.com/office/drawing/2014/main" val="3671936088"/>
                    </a:ext>
                  </a:extLst>
                </a:gridCol>
                <a:gridCol w="424319">
                  <a:extLst>
                    <a:ext uri="{9D8B030D-6E8A-4147-A177-3AD203B41FA5}">
                      <a16:colId xmlns:a16="http://schemas.microsoft.com/office/drawing/2014/main" val="2143562426"/>
                    </a:ext>
                  </a:extLst>
                </a:gridCol>
                <a:gridCol w="424319">
                  <a:extLst>
                    <a:ext uri="{9D8B030D-6E8A-4147-A177-3AD203B41FA5}">
                      <a16:colId xmlns:a16="http://schemas.microsoft.com/office/drawing/2014/main" val="1783432820"/>
                    </a:ext>
                  </a:extLst>
                </a:gridCol>
                <a:gridCol w="424319">
                  <a:extLst>
                    <a:ext uri="{9D8B030D-6E8A-4147-A177-3AD203B41FA5}">
                      <a16:colId xmlns:a16="http://schemas.microsoft.com/office/drawing/2014/main" val="2886668387"/>
                    </a:ext>
                  </a:extLst>
                </a:gridCol>
                <a:gridCol w="424319">
                  <a:extLst>
                    <a:ext uri="{9D8B030D-6E8A-4147-A177-3AD203B41FA5}">
                      <a16:colId xmlns:a16="http://schemas.microsoft.com/office/drawing/2014/main" val="1859944802"/>
                    </a:ext>
                  </a:extLst>
                </a:gridCol>
                <a:gridCol w="424319">
                  <a:extLst>
                    <a:ext uri="{9D8B030D-6E8A-4147-A177-3AD203B41FA5}">
                      <a16:colId xmlns:a16="http://schemas.microsoft.com/office/drawing/2014/main" val="433105886"/>
                    </a:ext>
                  </a:extLst>
                </a:gridCol>
                <a:gridCol w="424319">
                  <a:extLst>
                    <a:ext uri="{9D8B030D-6E8A-4147-A177-3AD203B41FA5}">
                      <a16:colId xmlns:a16="http://schemas.microsoft.com/office/drawing/2014/main" val="1830972493"/>
                    </a:ext>
                  </a:extLst>
                </a:gridCol>
                <a:gridCol w="424319">
                  <a:extLst>
                    <a:ext uri="{9D8B030D-6E8A-4147-A177-3AD203B41FA5}">
                      <a16:colId xmlns:a16="http://schemas.microsoft.com/office/drawing/2014/main" val="2541127130"/>
                    </a:ext>
                  </a:extLst>
                </a:gridCol>
              </a:tblGrid>
              <a:tr h="370840">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33" name="TextBox 32"/>
          <p:cNvSpPr txBox="1"/>
          <p:nvPr/>
        </p:nvSpPr>
        <p:spPr>
          <a:xfrm>
            <a:off x="4157482" y="6072737"/>
            <a:ext cx="3998852" cy="369332"/>
          </a:xfrm>
          <a:prstGeom prst="rect">
            <a:avLst/>
          </a:prstGeom>
          <a:noFill/>
        </p:spPr>
        <p:txBody>
          <a:bodyPr wrap="none" rtlCol="0">
            <a:spAutoFit/>
          </a:bodyPr>
          <a:lstStyle/>
          <a:p>
            <a:r>
              <a:rPr lang="en-US" dirty="0"/>
              <a:t>I passed out and Mom said I was shaking</a:t>
            </a:r>
          </a:p>
        </p:txBody>
      </p:sp>
      <p:sp>
        <p:nvSpPr>
          <p:cNvPr id="34" name="TextBox 33">
            <a:extLst>
              <a:ext uri="{FF2B5EF4-FFF2-40B4-BE49-F238E27FC236}">
                <a16:creationId xmlns:a16="http://schemas.microsoft.com/office/drawing/2014/main" id="{CC32AC06-632F-43A5-BCC3-B6853BF55ED1}"/>
              </a:ext>
            </a:extLst>
          </p:cNvPr>
          <p:cNvSpPr txBox="1"/>
          <p:nvPr/>
        </p:nvSpPr>
        <p:spPr>
          <a:xfrm>
            <a:off x="386301" y="4284909"/>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cxnSp>
        <p:nvCxnSpPr>
          <p:cNvPr id="60" name="Straight Arrow Connector 59">
            <a:extLst>
              <a:ext uri="{FF2B5EF4-FFF2-40B4-BE49-F238E27FC236}">
                <a16:creationId xmlns:a16="http://schemas.microsoft.com/office/drawing/2014/main" id="{213A1C08-7264-534B-BF7D-B870FCECD83D}"/>
              </a:ext>
            </a:extLst>
          </p:cNvPr>
          <p:cNvCxnSpPr>
            <a:cxnSpLocks/>
          </p:cNvCxnSpPr>
          <p:nvPr/>
        </p:nvCxnSpPr>
        <p:spPr>
          <a:xfrm flipH="1" flipV="1">
            <a:off x="5935927" y="2810355"/>
            <a:ext cx="2918729" cy="1548622"/>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C134D0CD-BAC0-5F44-839E-0CBDCB88BB08}"/>
              </a:ext>
            </a:extLst>
          </p:cNvPr>
          <p:cNvCxnSpPr>
            <a:cxnSpLocks/>
          </p:cNvCxnSpPr>
          <p:nvPr/>
        </p:nvCxnSpPr>
        <p:spPr>
          <a:xfrm flipH="1" flipV="1">
            <a:off x="5945507" y="2799119"/>
            <a:ext cx="5113098" cy="1554947"/>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E1DE7A53-058C-B347-BC25-AB052A7D272E}"/>
              </a:ext>
            </a:extLst>
          </p:cNvPr>
          <p:cNvCxnSpPr>
            <a:cxnSpLocks/>
          </p:cNvCxnSpPr>
          <p:nvPr/>
        </p:nvCxnSpPr>
        <p:spPr>
          <a:xfrm flipH="1" flipV="1">
            <a:off x="5956138" y="2799119"/>
            <a:ext cx="2151085" cy="1517250"/>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F4049EAA-17DF-7E42-A394-6984E48ED682}"/>
              </a:ext>
            </a:extLst>
          </p:cNvPr>
          <p:cNvCxnSpPr>
            <a:cxnSpLocks/>
          </p:cNvCxnSpPr>
          <p:nvPr/>
        </p:nvCxnSpPr>
        <p:spPr>
          <a:xfrm flipH="1" flipV="1">
            <a:off x="5935929" y="2832665"/>
            <a:ext cx="2565520" cy="1516490"/>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D28AE069-5836-464E-9C93-A719A0595B13}"/>
              </a:ext>
            </a:extLst>
          </p:cNvPr>
          <p:cNvCxnSpPr>
            <a:cxnSpLocks/>
          </p:cNvCxnSpPr>
          <p:nvPr/>
        </p:nvCxnSpPr>
        <p:spPr>
          <a:xfrm flipH="1" flipV="1">
            <a:off x="5935931" y="2820213"/>
            <a:ext cx="3387324" cy="1528942"/>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5946564" y="2832665"/>
            <a:ext cx="3801525" cy="1516490"/>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5911402" y="2832665"/>
            <a:ext cx="4223582" cy="1483704"/>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5966776" y="2820213"/>
            <a:ext cx="4697026" cy="1533852"/>
          </a:xfrm>
          <a:prstGeom prst="straightConnector1">
            <a:avLst/>
          </a:prstGeom>
          <a:ln>
            <a:solidFill>
              <a:schemeClr val="accent2">
                <a:lumMod val="60000"/>
                <a:lumOff val="40000"/>
              </a:schemeClr>
            </a:solidFill>
            <a:tailEnd type="triangl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213A1C08-7264-534B-BF7D-B870FCECD83D}"/>
              </a:ext>
            </a:extLst>
          </p:cNvPr>
          <p:cNvCxnSpPr>
            <a:cxnSpLocks/>
          </p:cNvCxnSpPr>
          <p:nvPr/>
        </p:nvCxnSpPr>
        <p:spPr>
          <a:xfrm flipV="1">
            <a:off x="5404977" y="2832665"/>
            <a:ext cx="510745" cy="1544153"/>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C134D0CD-BAC0-5F44-839E-0CBDCB88BB08}"/>
              </a:ext>
            </a:extLst>
          </p:cNvPr>
          <p:cNvCxnSpPr>
            <a:cxnSpLocks/>
          </p:cNvCxnSpPr>
          <p:nvPr/>
        </p:nvCxnSpPr>
        <p:spPr>
          <a:xfrm flipH="1" flipV="1">
            <a:off x="5935934" y="2825124"/>
            <a:ext cx="1672992" cy="1546783"/>
          </a:xfrm>
          <a:prstGeom prst="straightConnector1">
            <a:avLst/>
          </a:prstGeom>
          <a:ln>
            <a:solidFill>
              <a:schemeClr val="accent2">
                <a:lumMod val="60000"/>
                <a:lumOff val="40000"/>
              </a:schemeClr>
            </a:solidFill>
            <a:tailEnd type="triangle"/>
          </a:ln>
        </p:spPr>
        <p:style>
          <a:lnRef idx="2">
            <a:schemeClr val="dk1"/>
          </a:lnRef>
          <a:fillRef idx="0">
            <a:schemeClr val="dk1"/>
          </a:fillRef>
          <a:effectRef idx="1">
            <a:schemeClr val="dk1"/>
          </a:effectRef>
          <a:fontRef idx="minor">
            <a:schemeClr val="tx1"/>
          </a:fontRef>
        </p:style>
      </p:cxnSp>
      <p:cxnSp>
        <p:nvCxnSpPr>
          <p:cNvPr id="71" name="Straight Arrow Connector 70">
            <a:extLst>
              <a:ext uri="{FF2B5EF4-FFF2-40B4-BE49-F238E27FC236}">
                <a16:creationId xmlns:a16="http://schemas.microsoft.com/office/drawing/2014/main" id="{E1DE7A53-058C-B347-BC25-AB052A7D272E}"/>
              </a:ext>
            </a:extLst>
          </p:cNvPr>
          <p:cNvCxnSpPr>
            <a:cxnSpLocks/>
          </p:cNvCxnSpPr>
          <p:nvPr/>
        </p:nvCxnSpPr>
        <p:spPr>
          <a:xfrm flipV="1">
            <a:off x="4657544" y="2810355"/>
            <a:ext cx="1278389" cy="1523855"/>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F4049EAA-17DF-7E42-A394-6984E48ED682}"/>
              </a:ext>
            </a:extLst>
          </p:cNvPr>
          <p:cNvCxnSpPr>
            <a:cxnSpLocks/>
          </p:cNvCxnSpPr>
          <p:nvPr/>
        </p:nvCxnSpPr>
        <p:spPr>
          <a:xfrm flipV="1">
            <a:off x="5051770" y="2799119"/>
            <a:ext cx="884163" cy="1567877"/>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id="{D28AE069-5836-464E-9C93-A719A0595B13}"/>
              </a:ext>
            </a:extLst>
          </p:cNvPr>
          <p:cNvCxnSpPr>
            <a:cxnSpLocks/>
          </p:cNvCxnSpPr>
          <p:nvPr/>
        </p:nvCxnSpPr>
        <p:spPr>
          <a:xfrm flipV="1">
            <a:off x="5873576" y="2820213"/>
            <a:ext cx="42146" cy="1546783"/>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FCAD43C3-5611-4743-9BA6-50F550926F4D}"/>
              </a:ext>
            </a:extLst>
          </p:cNvPr>
          <p:cNvCxnSpPr>
            <a:cxnSpLocks/>
          </p:cNvCxnSpPr>
          <p:nvPr/>
        </p:nvCxnSpPr>
        <p:spPr>
          <a:xfrm flipH="1" flipV="1">
            <a:off x="5935933" y="2800427"/>
            <a:ext cx="362477" cy="1566569"/>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08BE6C33-E740-FC40-A977-E150AA9A4605}"/>
              </a:ext>
            </a:extLst>
          </p:cNvPr>
          <p:cNvCxnSpPr>
            <a:cxnSpLocks/>
          </p:cNvCxnSpPr>
          <p:nvPr/>
        </p:nvCxnSpPr>
        <p:spPr>
          <a:xfrm flipH="1" flipV="1">
            <a:off x="5915722" y="2800427"/>
            <a:ext cx="769583" cy="1533783"/>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090EA6B8-77A2-EA4B-B703-C5ED9D5382E8}"/>
              </a:ext>
            </a:extLst>
          </p:cNvPr>
          <p:cNvCxnSpPr>
            <a:cxnSpLocks/>
          </p:cNvCxnSpPr>
          <p:nvPr/>
        </p:nvCxnSpPr>
        <p:spPr>
          <a:xfrm flipH="1" flipV="1">
            <a:off x="5915723" y="2825124"/>
            <a:ext cx="1298400" cy="1546782"/>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graphicFrame>
        <p:nvGraphicFramePr>
          <p:cNvPr id="53" name="Table 52">
            <a:extLst>
              <a:ext uri="{FF2B5EF4-FFF2-40B4-BE49-F238E27FC236}">
                <a16:creationId xmlns:a16="http://schemas.microsoft.com/office/drawing/2014/main" id="{8FE3AF9D-0034-BB48-8D80-5EEF7924A8E3}"/>
              </a:ext>
            </a:extLst>
          </p:cNvPr>
          <p:cNvGraphicFramePr>
            <a:graphicFrameLocks noGrp="1"/>
          </p:cNvGraphicFramePr>
          <p:nvPr/>
        </p:nvGraphicFramePr>
        <p:xfrm>
          <a:off x="5695543" y="2493675"/>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84" name="TextBox 83">
            <a:extLst>
              <a:ext uri="{FF2B5EF4-FFF2-40B4-BE49-F238E27FC236}">
                <a16:creationId xmlns:a16="http://schemas.microsoft.com/office/drawing/2014/main" id="{938B7CFD-346D-414D-A4AC-DF1E1B8836E9}"/>
              </a:ext>
            </a:extLst>
          </p:cNvPr>
          <p:cNvSpPr txBox="1"/>
          <p:nvPr/>
        </p:nvSpPr>
        <p:spPr>
          <a:xfrm>
            <a:off x="8654783" y="3075743"/>
            <a:ext cx="706298" cy="522772"/>
          </a:xfrm>
          <a:prstGeom prst="rect">
            <a:avLst/>
          </a:prstGeom>
          <a:noFill/>
          <a:ln>
            <a:noFill/>
          </a:ln>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5167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a:xfrm>
            <a:off x="0" y="-30552"/>
            <a:ext cx="12192000" cy="734887"/>
          </a:xfrm>
        </p:spPr>
        <p:txBody>
          <a:bodyPr>
            <a:noAutofit/>
          </a:bodyPr>
          <a:lstStyle/>
          <a:p>
            <a:r>
              <a:rPr lang="en-US" sz="4267" dirty="0"/>
              <a:t>Logistic Regression for Text Classification</a:t>
            </a:r>
          </a:p>
        </p:txBody>
      </p:sp>
      <p:cxnSp>
        <p:nvCxnSpPr>
          <p:cNvPr id="39" name="Straight Arrow Connector 38">
            <a:extLst>
              <a:ext uri="{FF2B5EF4-FFF2-40B4-BE49-F238E27FC236}">
                <a16:creationId xmlns:a16="http://schemas.microsoft.com/office/drawing/2014/main" id="{213A1C08-7264-534B-BF7D-B870FCECD83D}"/>
              </a:ext>
            </a:extLst>
          </p:cNvPr>
          <p:cNvCxnSpPr>
            <a:cxnSpLocks/>
          </p:cNvCxnSpPr>
          <p:nvPr/>
        </p:nvCxnSpPr>
        <p:spPr>
          <a:xfrm flipV="1">
            <a:off x="2104484" y="2825124"/>
            <a:ext cx="3811239" cy="1528942"/>
          </a:xfrm>
          <a:prstGeom prst="straightConnector1">
            <a:avLst/>
          </a:prstGeom>
          <a:ln>
            <a:solidFill>
              <a:schemeClr val="accent2">
                <a:lumMod val="60000"/>
                <a:lumOff val="40000"/>
              </a:schemeClr>
            </a:solidFill>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134D0CD-BAC0-5F44-839E-0CBDCB88BB08}"/>
              </a:ext>
            </a:extLst>
          </p:cNvPr>
          <p:cNvCxnSpPr>
            <a:cxnSpLocks/>
          </p:cNvCxnSpPr>
          <p:nvPr/>
        </p:nvCxnSpPr>
        <p:spPr>
          <a:xfrm flipV="1">
            <a:off x="4222520" y="2825124"/>
            <a:ext cx="1693203" cy="1528941"/>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E1DE7A53-058C-B347-BC25-AB052A7D272E}"/>
              </a:ext>
            </a:extLst>
          </p:cNvPr>
          <p:cNvCxnSpPr>
            <a:cxnSpLocks/>
          </p:cNvCxnSpPr>
          <p:nvPr/>
        </p:nvCxnSpPr>
        <p:spPr>
          <a:xfrm flipV="1">
            <a:off x="1331383" y="2825124"/>
            <a:ext cx="4584340" cy="1483896"/>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F4049EAA-17DF-7E42-A394-6984E48ED682}"/>
              </a:ext>
            </a:extLst>
          </p:cNvPr>
          <p:cNvCxnSpPr>
            <a:cxnSpLocks/>
          </p:cNvCxnSpPr>
          <p:nvPr/>
        </p:nvCxnSpPr>
        <p:spPr>
          <a:xfrm flipV="1">
            <a:off x="1717589" y="2825124"/>
            <a:ext cx="4198134" cy="1496156"/>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D28AE069-5836-464E-9C93-A719A0595B13}"/>
              </a:ext>
            </a:extLst>
          </p:cNvPr>
          <p:cNvCxnSpPr>
            <a:cxnSpLocks/>
          </p:cNvCxnSpPr>
          <p:nvPr/>
        </p:nvCxnSpPr>
        <p:spPr>
          <a:xfrm flipV="1">
            <a:off x="2529318" y="2825124"/>
            <a:ext cx="3386405" cy="1496156"/>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FCAD43C3-5611-4743-9BA6-50F550926F4D}"/>
              </a:ext>
            </a:extLst>
          </p:cNvPr>
          <p:cNvCxnSpPr>
            <a:cxnSpLocks/>
          </p:cNvCxnSpPr>
          <p:nvPr/>
        </p:nvCxnSpPr>
        <p:spPr>
          <a:xfrm flipV="1">
            <a:off x="2997917" y="2825124"/>
            <a:ext cx="2917807" cy="1496156"/>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8BE6C33-E740-FC40-A977-E150AA9A4605}"/>
              </a:ext>
            </a:extLst>
          </p:cNvPr>
          <p:cNvCxnSpPr>
            <a:cxnSpLocks/>
          </p:cNvCxnSpPr>
          <p:nvPr/>
        </p:nvCxnSpPr>
        <p:spPr>
          <a:xfrm flipV="1">
            <a:off x="3440912" y="2825124"/>
            <a:ext cx="2474812" cy="1496156"/>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90EA6B8-77A2-EA4B-B703-C5ED9D5382E8}"/>
              </a:ext>
            </a:extLst>
          </p:cNvPr>
          <p:cNvCxnSpPr>
            <a:cxnSpLocks/>
          </p:cNvCxnSpPr>
          <p:nvPr/>
        </p:nvCxnSpPr>
        <p:spPr>
          <a:xfrm flipV="1">
            <a:off x="3816656" y="2825124"/>
            <a:ext cx="2099068" cy="1496156"/>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938B7CFD-346D-414D-A4AC-DF1E1B8836E9}"/>
              </a:ext>
            </a:extLst>
          </p:cNvPr>
          <p:cNvSpPr txBox="1"/>
          <p:nvPr/>
        </p:nvSpPr>
        <p:spPr>
          <a:xfrm>
            <a:off x="2957565" y="3075743"/>
            <a:ext cx="543479" cy="522772"/>
          </a:xfrm>
          <a:prstGeom prst="rect">
            <a:avLst/>
          </a:prstGeom>
          <a:noFill/>
          <a:ln>
            <a:noFill/>
          </a:ln>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DCE73603-7DAB-214C-9191-92C8419239D0}"/>
              </a:ext>
            </a:extLst>
          </p:cNvPr>
          <p:cNvSpPr txBox="1"/>
          <p:nvPr/>
        </p:nvSpPr>
        <p:spPr>
          <a:xfrm>
            <a:off x="6156908" y="2430377"/>
            <a:ext cx="69565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z</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A9A3DC97-6FD7-3D44-A8F4-972C07178FC6}"/>
                  </a:ext>
                </a:extLst>
              </p:cNvPr>
              <p:cNvSpPr/>
              <p:nvPr/>
            </p:nvSpPr>
            <p:spPr>
              <a:xfrm>
                <a:off x="5691107" y="1728758"/>
                <a:ext cx="470357"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 </m:t>
                      </m:r>
                      <m:r>
                        <a:rPr lang="el-GR" sz="3200" i="1" dirty="0" smtClean="0">
                          <a:latin typeface="Cambria Math" panose="02040503050406030204" pitchFamily="18" charset="0"/>
                        </a:rPr>
                        <m:t>𝜎</m:t>
                      </m:r>
                    </m:oMath>
                  </m:oMathPara>
                </a14:m>
                <a:endParaRPr lang="en-US" dirty="0"/>
              </a:p>
            </p:txBody>
          </p:sp>
        </mc:Choice>
        <mc:Fallback xmlns="">
          <p:sp>
            <p:nvSpPr>
              <p:cNvPr id="55" name="Oval 54">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5691107" y="1728758"/>
                <a:ext cx="470357" cy="459473"/>
              </a:xfrm>
              <a:prstGeom prst="ellipse">
                <a:avLst/>
              </a:prstGeom>
              <a:blipFill>
                <a:blip r:embed="rId3"/>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C134D0CD-BAC0-5F44-839E-0CBDCB88BB08}"/>
              </a:ext>
            </a:extLst>
          </p:cNvPr>
          <p:cNvCxnSpPr>
            <a:cxnSpLocks/>
            <a:stCxn id="53" idx="0"/>
            <a:endCxn id="55" idx="4"/>
          </p:cNvCxnSpPr>
          <p:nvPr/>
        </p:nvCxnSpPr>
        <p:spPr>
          <a:xfrm flipV="1">
            <a:off x="5926286" y="2188231"/>
            <a:ext cx="0" cy="305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7" name="Table 56">
            <a:extLst>
              <a:ext uri="{FF2B5EF4-FFF2-40B4-BE49-F238E27FC236}">
                <a16:creationId xmlns:a16="http://schemas.microsoft.com/office/drawing/2014/main" id="{8FE3AF9D-0034-BB48-8D80-5EEF7924A8E3}"/>
              </a:ext>
            </a:extLst>
          </p:cNvPr>
          <p:cNvGraphicFramePr>
            <a:graphicFrameLocks noGrp="1"/>
          </p:cNvGraphicFramePr>
          <p:nvPr/>
        </p:nvGraphicFramePr>
        <p:xfrm>
          <a:off x="5695543" y="1004967"/>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58" name="Straight Arrow Connector 57">
            <a:extLst>
              <a:ext uri="{FF2B5EF4-FFF2-40B4-BE49-F238E27FC236}">
                <a16:creationId xmlns:a16="http://schemas.microsoft.com/office/drawing/2014/main" id="{C134D0CD-BAC0-5F44-839E-0CBDCB88BB08}"/>
              </a:ext>
            </a:extLst>
          </p:cNvPr>
          <p:cNvCxnSpPr>
            <a:cxnSpLocks/>
            <a:stCxn id="55" idx="0"/>
            <a:endCxn id="57" idx="2"/>
          </p:cNvCxnSpPr>
          <p:nvPr/>
        </p:nvCxnSpPr>
        <p:spPr>
          <a:xfrm flipV="1">
            <a:off x="5926286" y="1464440"/>
            <a:ext cx="0" cy="264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CE73603-7DAB-214C-9191-92C8419239D0}"/>
                  </a:ext>
                </a:extLst>
              </p:cNvPr>
              <p:cNvSpPr txBox="1"/>
              <p:nvPr/>
            </p:nvSpPr>
            <p:spPr>
              <a:xfrm>
                <a:off x="6130921" y="967783"/>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b="0" i="1" dirty="0" smtClean="0">
                              <a:latin typeface="Cambria Math" panose="02040503050406030204" pitchFamily="18" charset="0"/>
                              <a:cs typeface="Times New Roman" panose="02020603050405020304" pitchFamily="18" charset="0"/>
                            </a:rPr>
                            <m:t>3</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59" name="TextBox 58">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6130921" y="967783"/>
                <a:ext cx="482826" cy="512576"/>
              </a:xfrm>
              <a:prstGeom prst="rect">
                <a:avLst/>
              </a:prstGeom>
              <a:blipFill>
                <a:blip r:embed="rId4"/>
                <a:stretch>
                  <a:fillRect/>
                </a:stretch>
              </a:blipFill>
            </p:spPr>
            <p:txBody>
              <a:bodyPr/>
              <a:lstStyle/>
              <a:p>
                <a:r>
                  <a:rPr lang="en-US">
                    <a:noFill/>
                  </a:rPr>
                  <a:t> </a:t>
                </a:r>
              </a:p>
            </p:txBody>
          </p:sp>
        </mc:Fallback>
      </mc:AlternateContent>
      <p:sp>
        <p:nvSpPr>
          <p:cNvPr id="31" name="TextBox 30"/>
          <p:cNvSpPr txBox="1"/>
          <p:nvPr/>
        </p:nvSpPr>
        <p:spPr>
          <a:xfrm rot="16200000">
            <a:off x="5590195" y="443711"/>
            <a:ext cx="1229497" cy="10279737"/>
          </a:xfrm>
          <a:prstGeom prst="rect">
            <a:avLst/>
          </a:prstGeom>
          <a:noFill/>
        </p:spPr>
        <p:txBody>
          <a:bodyPr wrap="square" numCol="1" rtlCol="0">
            <a:spAutoFit/>
          </a:bodyPr>
          <a:lstStyle/>
          <a:p>
            <a:pPr algn="r">
              <a:spcAft>
                <a:spcPts val="1200"/>
              </a:spcAft>
            </a:pPr>
            <a:r>
              <a:rPr lang="en-US" dirty="0"/>
              <a:t>shaking</a:t>
            </a:r>
          </a:p>
          <a:p>
            <a:pPr algn="r">
              <a:spcAft>
                <a:spcPts val="1200"/>
              </a:spcAft>
            </a:pPr>
            <a:r>
              <a:rPr lang="en-US" dirty="0"/>
              <a:t>what</a:t>
            </a:r>
          </a:p>
          <a:p>
            <a:pPr algn="r">
              <a:spcAft>
                <a:spcPts val="1200"/>
              </a:spcAft>
            </a:pPr>
            <a:r>
              <a:rPr lang="en-US" dirty="0"/>
              <a:t>clinic</a:t>
            </a:r>
          </a:p>
          <a:p>
            <a:pPr algn="r">
              <a:spcAft>
                <a:spcPts val="1200"/>
              </a:spcAft>
            </a:pPr>
            <a:r>
              <a:rPr lang="en-US" dirty="0"/>
              <a:t>how</a:t>
            </a:r>
          </a:p>
          <a:p>
            <a:pPr algn="r">
              <a:spcAft>
                <a:spcPts val="1200"/>
              </a:spcAft>
            </a:pPr>
            <a:r>
              <a:rPr lang="en-US" dirty="0"/>
              <a:t>helps</a:t>
            </a:r>
          </a:p>
          <a:p>
            <a:pPr algn="r">
              <a:spcAft>
                <a:spcPts val="1200"/>
              </a:spcAft>
            </a:pPr>
            <a:r>
              <a:rPr lang="en-US" dirty="0"/>
              <a:t>was</a:t>
            </a:r>
          </a:p>
          <a:p>
            <a:pPr algn="r">
              <a:spcAft>
                <a:spcPts val="1200"/>
              </a:spcAft>
            </a:pPr>
            <a:r>
              <a:rPr lang="en-US" dirty="0"/>
              <a:t>nearest</a:t>
            </a:r>
          </a:p>
          <a:p>
            <a:pPr algn="r">
              <a:spcAft>
                <a:spcPts val="1200"/>
              </a:spcAft>
            </a:pPr>
            <a:r>
              <a:rPr lang="en-US" dirty="0"/>
              <a:t>many</a:t>
            </a:r>
          </a:p>
          <a:p>
            <a:pPr algn="r">
              <a:spcAft>
                <a:spcPts val="1200"/>
              </a:spcAft>
            </a:pPr>
            <a:r>
              <a:rPr lang="en-US" dirty="0"/>
              <a:t>with</a:t>
            </a:r>
          </a:p>
          <a:p>
            <a:pPr algn="r">
              <a:spcAft>
                <a:spcPts val="1200"/>
              </a:spcAft>
            </a:pPr>
            <a:r>
              <a:rPr lang="en-US" dirty="0"/>
              <a:t>said</a:t>
            </a:r>
          </a:p>
          <a:p>
            <a:pPr algn="r">
              <a:spcAft>
                <a:spcPts val="1200"/>
              </a:spcAft>
            </a:pPr>
            <a:r>
              <a:rPr lang="en-US" dirty="0"/>
              <a:t>months</a:t>
            </a:r>
          </a:p>
          <a:p>
            <a:pPr algn="r">
              <a:spcAft>
                <a:spcPts val="1200"/>
              </a:spcAft>
            </a:pPr>
            <a:r>
              <a:rPr lang="en-US" dirty="0"/>
              <a:t>the</a:t>
            </a:r>
          </a:p>
          <a:p>
            <a:pPr algn="r">
              <a:spcAft>
                <a:spcPts val="1200"/>
              </a:spcAft>
            </a:pPr>
            <a:r>
              <a:rPr lang="en-US" dirty="0"/>
              <a:t>morning</a:t>
            </a:r>
          </a:p>
          <a:p>
            <a:pPr algn="r">
              <a:spcAft>
                <a:spcPts val="1200"/>
              </a:spcAft>
            </a:pPr>
            <a:r>
              <a:rPr lang="en-US" dirty="0"/>
              <a:t>mom</a:t>
            </a:r>
          </a:p>
          <a:p>
            <a:pPr algn="r">
              <a:spcAft>
                <a:spcPts val="1200"/>
              </a:spcAft>
            </a:pPr>
            <a:r>
              <a:rPr lang="en-US" dirty="0"/>
              <a:t>should</a:t>
            </a:r>
          </a:p>
          <a:p>
            <a:pPr algn="r">
              <a:spcAft>
                <a:spcPts val="1200"/>
              </a:spcAft>
            </a:pPr>
            <a:r>
              <a:rPr lang="en-US" dirty="0"/>
              <a:t>sickness</a:t>
            </a:r>
          </a:p>
          <a:p>
            <a:pPr algn="r">
              <a:spcAft>
                <a:spcPts val="1200"/>
              </a:spcAft>
            </a:pPr>
            <a:r>
              <a:rPr lang="en-US" dirty="0"/>
              <a:t>and</a:t>
            </a:r>
          </a:p>
          <a:p>
            <a:pPr algn="r">
              <a:spcAft>
                <a:spcPts val="1200"/>
              </a:spcAft>
            </a:pPr>
            <a:r>
              <a:rPr lang="en-US" dirty="0"/>
              <a:t>I</a:t>
            </a:r>
          </a:p>
          <a:p>
            <a:pPr algn="r">
              <a:spcAft>
                <a:spcPts val="1200"/>
              </a:spcAft>
            </a:pPr>
            <a:r>
              <a:rPr lang="en-US" dirty="0"/>
              <a:t>is</a:t>
            </a:r>
          </a:p>
          <a:p>
            <a:pPr algn="r">
              <a:spcAft>
                <a:spcPts val="1200"/>
              </a:spcAft>
            </a:pPr>
            <a:r>
              <a:rPr lang="en-US" dirty="0"/>
              <a:t>how</a:t>
            </a:r>
          </a:p>
          <a:p>
            <a:pPr algn="r">
              <a:spcAft>
                <a:spcPts val="1200"/>
              </a:spcAft>
            </a:pPr>
            <a:r>
              <a:rPr lang="en-US" dirty="0"/>
              <a:t>out</a:t>
            </a:r>
          </a:p>
          <a:p>
            <a:pPr algn="r">
              <a:spcAft>
                <a:spcPts val="1200"/>
              </a:spcAft>
            </a:pPr>
            <a:r>
              <a:rPr lang="en-US" dirty="0"/>
              <a:t>breastfeed</a:t>
            </a:r>
          </a:p>
          <a:p>
            <a:pPr algn="r">
              <a:spcAft>
                <a:spcPts val="1200"/>
              </a:spcAft>
            </a:pPr>
            <a:r>
              <a:rPr lang="en-US" dirty="0"/>
              <a:t>passed</a:t>
            </a:r>
          </a:p>
          <a:p>
            <a:pPr algn="r">
              <a:spcAft>
                <a:spcPts val="1200"/>
              </a:spcAft>
            </a:pPr>
            <a:r>
              <a:rPr lang="en-US" dirty="0"/>
              <a:t>where</a:t>
            </a:r>
          </a:p>
        </p:txBody>
      </p:sp>
      <p:graphicFrame>
        <p:nvGraphicFramePr>
          <p:cNvPr id="32" name="Table 31"/>
          <p:cNvGraphicFramePr>
            <a:graphicFrameLocks noGrp="1"/>
          </p:cNvGraphicFramePr>
          <p:nvPr>
            <p:extLst>
              <p:ext uri="{D42A27DB-BD31-4B8C-83A1-F6EECF244321}">
                <p14:modId xmlns:p14="http://schemas.microsoft.com/office/powerpoint/2010/main" val="3870230198"/>
              </p:ext>
            </p:extLst>
          </p:nvPr>
        </p:nvGraphicFramePr>
        <p:xfrm>
          <a:off x="1065080" y="4354066"/>
          <a:ext cx="10183656" cy="457200"/>
        </p:xfrm>
        <a:graphic>
          <a:graphicData uri="http://schemas.openxmlformats.org/drawingml/2006/table">
            <a:tbl>
              <a:tblPr firstRow="1" bandRow="1">
                <a:tableStyleId>{5C22544A-7EE6-4342-B048-85BDC9FD1C3A}</a:tableStyleId>
              </a:tblPr>
              <a:tblGrid>
                <a:gridCol w="424319">
                  <a:extLst>
                    <a:ext uri="{9D8B030D-6E8A-4147-A177-3AD203B41FA5}">
                      <a16:colId xmlns:a16="http://schemas.microsoft.com/office/drawing/2014/main" val="2123615854"/>
                    </a:ext>
                  </a:extLst>
                </a:gridCol>
                <a:gridCol w="424319">
                  <a:extLst>
                    <a:ext uri="{9D8B030D-6E8A-4147-A177-3AD203B41FA5}">
                      <a16:colId xmlns:a16="http://schemas.microsoft.com/office/drawing/2014/main" val="1026716743"/>
                    </a:ext>
                  </a:extLst>
                </a:gridCol>
                <a:gridCol w="424319">
                  <a:extLst>
                    <a:ext uri="{9D8B030D-6E8A-4147-A177-3AD203B41FA5}">
                      <a16:colId xmlns:a16="http://schemas.microsoft.com/office/drawing/2014/main" val="96650165"/>
                    </a:ext>
                  </a:extLst>
                </a:gridCol>
                <a:gridCol w="424319">
                  <a:extLst>
                    <a:ext uri="{9D8B030D-6E8A-4147-A177-3AD203B41FA5}">
                      <a16:colId xmlns:a16="http://schemas.microsoft.com/office/drawing/2014/main" val="3474831274"/>
                    </a:ext>
                  </a:extLst>
                </a:gridCol>
                <a:gridCol w="424319">
                  <a:extLst>
                    <a:ext uri="{9D8B030D-6E8A-4147-A177-3AD203B41FA5}">
                      <a16:colId xmlns:a16="http://schemas.microsoft.com/office/drawing/2014/main" val="217631323"/>
                    </a:ext>
                  </a:extLst>
                </a:gridCol>
                <a:gridCol w="424319">
                  <a:extLst>
                    <a:ext uri="{9D8B030D-6E8A-4147-A177-3AD203B41FA5}">
                      <a16:colId xmlns:a16="http://schemas.microsoft.com/office/drawing/2014/main" val="3527401608"/>
                    </a:ext>
                  </a:extLst>
                </a:gridCol>
                <a:gridCol w="424319">
                  <a:extLst>
                    <a:ext uri="{9D8B030D-6E8A-4147-A177-3AD203B41FA5}">
                      <a16:colId xmlns:a16="http://schemas.microsoft.com/office/drawing/2014/main" val="71044606"/>
                    </a:ext>
                  </a:extLst>
                </a:gridCol>
                <a:gridCol w="424319">
                  <a:extLst>
                    <a:ext uri="{9D8B030D-6E8A-4147-A177-3AD203B41FA5}">
                      <a16:colId xmlns:a16="http://schemas.microsoft.com/office/drawing/2014/main" val="1617904699"/>
                    </a:ext>
                  </a:extLst>
                </a:gridCol>
                <a:gridCol w="424319">
                  <a:extLst>
                    <a:ext uri="{9D8B030D-6E8A-4147-A177-3AD203B41FA5}">
                      <a16:colId xmlns:a16="http://schemas.microsoft.com/office/drawing/2014/main" val="1019104690"/>
                    </a:ext>
                  </a:extLst>
                </a:gridCol>
                <a:gridCol w="424319">
                  <a:extLst>
                    <a:ext uri="{9D8B030D-6E8A-4147-A177-3AD203B41FA5}">
                      <a16:colId xmlns:a16="http://schemas.microsoft.com/office/drawing/2014/main" val="1607840343"/>
                    </a:ext>
                  </a:extLst>
                </a:gridCol>
                <a:gridCol w="424319">
                  <a:extLst>
                    <a:ext uri="{9D8B030D-6E8A-4147-A177-3AD203B41FA5}">
                      <a16:colId xmlns:a16="http://schemas.microsoft.com/office/drawing/2014/main" val="3897121448"/>
                    </a:ext>
                  </a:extLst>
                </a:gridCol>
                <a:gridCol w="424319">
                  <a:extLst>
                    <a:ext uri="{9D8B030D-6E8A-4147-A177-3AD203B41FA5}">
                      <a16:colId xmlns:a16="http://schemas.microsoft.com/office/drawing/2014/main" val="1233070038"/>
                    </a:ext>
                  </a:extLst>
                </a:gridCol>
                <a:gridCol w="424319">
                  <a:extLst>
                    <a:ext uri="{9D8B030D-6E8A-4147-A177-3AD203B41FA5}">
                      <a16:colId xmlns:a16="http://schemas.microsoft.com/office/drawing/2014/main" val="227495959"/>
                    </a:ext>
                  </a:extLst>
                </a:gridCol>
                <a:gridCol w="424319">
                  <a:extLst>
                    <a:ext uri="{9D8B030D-6E8A-4147-A177-3AD203B41FA5}">
                      <a16:colId xmlns:a16="http://schemas.microsoft.com/office/drawing/2014/main" val="368435216"/>
                    </a:ext>
                  </a:extLst>
                </a:gridCol>
                <a:gridCol w="424319">
                  <a:extLst>
                    <a:ext uri="{9D8B030D-6E8A-4147-A177-3AD203B41FA5}">
                      <a16:colId xmlns:a16="http://schemas.microsoft.com/office/drawing/2014/main" val="4289944958"/>
                    </a:ext>
                  </a:extLst>
                </a:gridCol>
                <a:gridCol w="424319">
                  <a:extLst>
                    <a:ext uri="{9D8B030D-6E8A-4147-A177-3AD203B41FA5}">
                      <a16:colId xmlns:a16="http://schemas.microsoft.com/office/drawing/2014/main" val="2658057197"/>
                    </a:ext>
                  </a:extLst>
                </a:gridCol>
                <a:gridCol w="424319">
                  <a:extLst>
                    <a:ext uri="{9D8B030D-6E8A-4147-A177-3AD203B41FA5}">
                      <a16:colId xmlns:a16="http://schemas.microsoft.com/office/drawing/2014/main" val="3671936088"/>
                    </a:ext>
                  </a:extLst>
                </a:gridCol>
                <a:gridCol w="424319">
                  <a:extLst>
                    <a:ext uri="{9D8B030D-6E8A-4147-A177-3AD203B41FA5}">
                      <a16:colId xmlns:a16="http://schemas.microsoft.com/office/drawing/2014/main" val="2143562426"/>
                    </a:ext>
                  </a:extLst>
                </a:gridCol>
                <a:gridCol w="424319">
                  <a:extLst>
                    <a:ext uri="{9D8B030D-6E8A-4147-A177-3AD203B41FA5}">
                      <a16:colId xmlns:a16="http://schemas.microsoft.com/office/drawing/2014/main" val="1783432820"/>
                    </a:ext>
                  </a:extLst>
                </a:gridCol>
                <a:gridCol w="424319">
                  <a:extLst>
                    <a:ext uri="{9D8B030D-6E8A-4147-A177-3AD203B41FA5}">
                      <a16:colId xmlns:a16="http://schemas.microsoft.com/office/drawing/2014/main" val="2886668387"/>
                    </a:ext>
                  </a:extLst>
                </a:gridCol>
                <a:gridCol w="424319">
                  <a:extLst>
                    <a:ext uri="{9D8B030D-6E8A-4147-A177-3AD203B41FA5}">
                      <a16:colId xmlns:a16="http://schemas.microsoft.com/office/drawing/2014/main" val="1859944802"/>
                    </a:ext>
                  </a:extLst>
                </a:gridCol>
                <a:gridCol w="424319">
                  <a:extLst>
                    <a:ext uri="{9D8B030D-6E8A-4147-A177-3AD203B41FA5}">
                      <a16:colId xmlns:a16="http://schemas.microsoft.com/office/drawing/2014/main" val="433105886"/>
                    </a:ext>
                  </a:extLst>
                </a:gridCol>
                <a:gridCol w="424319">
                  <a:extLst>
                    <a:ext uri="{9D8B030D-6E8A-4147-A177-3AD203B41FA5}">
                      <a16:colId xmlns:a16="http://schemas.microsoft.com/office/drawing/2014/main" val="1830972493"/>
                    </a:ext>
                  </a:extLst>
                </a:gridCol>
                <a:gridCol w="424319">
                  <a:extLst>
                    <a:ext uri="{9D8B030D-6E8A-4147-A177-3AD203B41FA5}">
                      <a16:colId xmlns:a16="http://schemas.microsoft.com/office/drawing/2014/main" val="2541127130"/>
                    </a:ext>
                  </a:extLst>
                </a:gridCol>
              </a:tblGrid>
              <a:tr h="370840">
                <a:tc>
                  <a:txBody>
                    <a:bodyPr/>
                    <a:lstStyle/>
                    <a:p>
                      <a:pPr algn="ctr"/>
                      <a:r>
                        <a:rPr lang="en-US" dirty="0">
                          <a:solidFill>
                            <a:srgbClr val="FF0000"/>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accent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accent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accent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accent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rgbClr val="FF0000"/>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accent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accent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accent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rgbClr val="FF0000"/>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accent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accent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accent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rgbClr val="FF0000"/>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accent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accent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accent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rgbClr val="FF0000"/>
                          </a:solidFill>
                        </a:rPr>
                        <a:t>2</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accent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accent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rgbClr val="FF0000"/>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accent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rgbClr val="FF0000"/>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tc>
                  <a:txBody>
                    <a:bodyPr/>
                    <a:lstStyle/>
                    <a:p>
                      <a:pPr algn="ctr"/>
                      <a:r>
                        <a:rPr lang="en-US" dirty="0">
                          <a:solidFill>
                            <a:schemeClr val="accent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8829326"/>
                  </a:ext>
                </a:extLst>
              </a:tr>
            </a:tbl>
          </a:graphicData>
        </a:graphic>
      </p:graphicFrame>
      <p:sp>
        <p:nvSpPr>
          <p:cNvPr id="33" name="TextBox 32"/>
          <p:cNvSpPr txBox="1"/>
          <p:nvPr/>
        </p:nvSpPr>
        <p:spPr>
          <a:xfrm>
            <a:off x="4157482" y="6072737"/>
            <a:ext cx="3998852" cy="369332"/>
          </a:xfrm>
          <a:prstGeom prst="rect">
            <a:avLst/>
          </a:prstGeom>
          <a:noFill/>
        </p:spPr>
        <p:txBody>
          <a:bodyPr wrap="none" rtlCol="0">
            <a:spAutoFit/>
          </a:bodyPr>
          <a:lstStyle/>
          <a:p>
            <a:r>
              <a:rPr lang="en-US" dirty="0"/>
              <a:t>I passed out and Mom said I was shaking</a:t>
            </a:r>
          </a:p>
        </p:txBody>
      </p:sp>
      <p:sp>
        <p:nvSpPr>
          <p:cNvPr id="34" name="TextBox 33">
            <a:extLst>
              <a:ext uri="{FF2B5EF4-FFF2-40B4-BE49-F238E27FC236}">
                <a16:creationId xmlns:a16="http://schemas.microsoft.com/office/drawing/2014/main" id="{CC32AC06-632F-43A5-BCC3-B6853BF55ED1}"/>
              </a:ext>
            </a:extLst>
          </p:cNvPr>
          <p:cNvSpPr txBox="1"/>
          <p:nvPr/>
        </p:nvSpPr>
        <p:spPr>
          <a:xfrm>
            <a:off x="386301" y="4284909"/>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cxnSp>
        <p:nvCxnSpPr>
          <p:cNvPr id="60" name="Straight Arrow Connector 59">
            <a:extLst>
              <a:ext uri="{FF2B5EF4-FFF2-40B4-BE49-F238E27FC236}">
                <a16:creationId xmlns:a16="http://schemas.microsoft.com/office/drawing/2014/main" id="{213A1C08-7264-534B-BF7D-B870FCECD83D}"/>
              </a:ext>
            </a:extLst>
          </p:cNvPr>
          <p:cNvCxnSpPr>
            <a:cxnSpLocks/>
          </p:cNvCxnSpPr>
          <p:nvPr/>
        </p:nvCxnSpPr>
        <p:spPr>
          <a:xfrm flipH="1" flipV="1">
            <a:off x="5935927" y="2810355"/>
            <a:ext cx="2918729" cy="1548622"/>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C134D0CD-BAC0-5F44-839E-0CBDCB88BB08}"/>
              </a:ext>
            </a:extLst>
          </p:cNvPr>
          <p:cNvCxnSpPr>
            <a:cxnSpLocks/>
          </p:cNvCxnSpPr>
          <p:nvPr/>
        </p:nvCxnSpPr>
        <p:spPr>
          <a:xfrm flipH="1" flipV="1">
            <a:off x="5945507" y="2799119"/>
            <a:ext cx="5113098" cy="1554947"/>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E1DE7A53-058C-B347-BC25-AB052A7D272E}"/>
              </a:ext>
            </a:extLst>
          </p:cNvPr>
          <p:cNvCxnSpPr>
            <a:cxnSpLocks/>
          </p:cNvCxnSpPr>
          <p:nvPr/>
        </p:nvCxnSpPr>
        <p:spPr>
          <a:xfrm flipH="1" flipV="1">
            <a:off x="5956138" y="2799119"/>
            <a:ext cx="2151085" cy="1517250"/>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F4049EAA-17DF-7E42-A394-6984E48ED682}"/>
              </a:ext>
            </a:extLst>
          </p:cNvPr>
          <p:cNvCxnSpPr>
            <a:cxnSpLocks/>
          </p:cNvCxnSpPr>
          <p:nvPr/>
        </p:nvCxnSpPr>
        <p:spPr>
          <a:xfrm flipH="1" flipV="1">
            <a:off x="5935929" y="2832665"/>
            <a:ext cx="2565520" cy="1516490"/>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D28AE069-5836-464E-9C93-A719A0595B13}"/>
              </a:ext>
            </a:extLst>
          </p:cNvPr>
          <p:cNvCxnSpPr>
            <a:cxnSpLocks/>
          </p:cNvCxnSpPr>
          <p:nvPr/>
        </p:nvCxnSpPr>
        <p:spPr>
          <a:xfrm flipH="1" flipV="1">
            <a:off x="5935931" y="2820213"/>
            <a:ext cx="3387324" cy="1528942"/>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5946564" y="2832665"/>
            <a:ext cx="3801525" cy="1516490"/>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5911402" y="2832665"/>
            <a:ext cx="4223582" cy="1483704"/>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5966776" y="2820213"/>
            <a:ext cx="4697026" cy="1533852"/>
          </a:xfrm>
          <a:prstGeom prst="straightConnector1">
            <a:avLst/>
          </a:prstGeom>
          <a:ln>
            <a:solidFill>
              <a:schemeClr val="accent2">
                <a:lumMod val="60000"/>
                <a:lumOff val="40000"/>
              </a:schemeClr>
            </a:solidFill>
            <a:tailEnd type="triangle"/>
          </a:ln>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213A1C08-7264-534B-BF7D-B870FCECD83D}"/>
              </a:ext>
            </a:extLst>
          </p:cNvPr>
          <p:cNvCxnSpPr>
            <a:cxnSpLocks/>
          </p:cNvCxnSpPr>
          <p:nvPr/>
        </p:nvCxnSpPr>
        <p:spPr>
          <a:xfrm flipV="1">
            <a:off x="5404977" y="2832665"/>
            <a:ext cx="510745" cy="1544153"/>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0" name="Straight Arrow Connector 69">
            <a:extLst>
              <a:ext uri="{FF2B5EF4-FFF2-40B4-BE49-F238E27FC236}">
                <a16:creationId xmlns:a16="http://schemas.microsoft.com/office/drawing/2014/main" id="{C134D0CD-BAC0-5F44-839E-0CBDCB88BB08}"/>
              </a:ext>
            </a:extLst>
          </p:cNvPr>
          <p:cNvCxnSpPr>
            <a:cxnSpLocks/>
          </p:cNvCxnSpPr>
          <p:nvPr/>
        </p:nvCxnSpPr>
        <p:spPr>
          <a:xfrm flipH="1" flipV="1">
            <a:off x="5935934" y="2825124"/>
            <a:ext cx="1672992" cy="1546783"/>
          </a:xfrm>
          <a:prstGeom prst="straightConnector1">
            <a:avLst/>
          </a:prstGeom>
          <a:ln>
            <a:solidFill>
              <a:schemeClr val="accent2">
                <a:lumMod val="60000"/>
                <a:lumOff val="40000"/>
              </a:schemeClr>
            </a:solidFill>
            <a:tailEnd type="triangle"/>
          </a:ln>
        </p:spPr>
        <p:style>
          <a:lnRef idx="2">
            <a:schemeClr val="dk1"/>
          </a:lnRef>
          <a:fillRef idx="0">
            <a:schemeClr val="dk1"/>
          </a:fillRef>
          <a:effectRef idx="1">
            <a:schemeClr val="dk1"/>
          </a:effectRef>
          <a:fontRef idx="minor">
            <a:schemeClr val="tx1"/>
          </a:fontRef>
        </p:style>
      </p:cxnSp>
      <p:cxnSp>
        <p:nvCxnSpPr>
          <p:cNvPr id="71" name="Straight Arrow Connector 70">
            <a:extLst>
              <a:ext uri="{FF2B5EF4-FFF2-40B4-BE49-F238E27FC236}">
                <a16:creationId xmlns:a16="http://schemas.microsoft.com/office/drawing/2014/main" id="{E1DE7A53-058C-B347-BC25-AB052A7D272E}"/>
              </a:ext>
            </a:extLst>
          </p:cNvPr>
          <p:cNvCxnSpPr>
            <a:cxnSpLocks/>
          </p:cNvCxnSpPr>
          <p:nvPr/>
        </p:nvCxnSpPr>
        <p:spPr>
          <a:xfrm flipV="1">
            <a:off x="4657544" y="2810355"/>
            <a:ext cx="1278389" cy="1523855"/>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2" name="Straight Arrow Connector 71">
            <a:extLst>
              <a:ext uri="{FF2B5EF4-FFF2-40B4-BE49-F238E27FC236}">
                <a16:creationId xmlns:a16="http://schemas.microsoft.com/office/drawing/2014/main" id="{F4049EAA-17DF-7E42-A394-6984E48ED682}"/>
              </a:ext>
            </a:extLst>
          </p:cNvPr>
          <p:cNvCxnSpPr>
            <a:cxnSpLocks/>
          </p:cNvCxnSpPr>
          <p:nvPr/>
        </p:nvCxnSpPr>
        <p:spPr>
          <a:xfrm flipV="1">
            <a:off x="5051770" y="2799119"/>
            <a:ext cx="884163" cy="1567877"/>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3" name="Straight Arrow Connector 72">
            <a:extLst>
              <a:ext uri="{FF2B5EF4-FFF2-40B4-BE49-F238E27FC236}">
                <a16:creationId xmlns:a16="http://schemas.microsoft.com/office/drawing/2014/main" id="{D28AE069-5836-464E-9C93-A719A0595B13}"/>
              </a:ext>
            </a:extLst>
          </p:cNvPr>
          <p:cNvCxnSpPr>
            <a:cxnSpLocks/>
          </p:cNvCxnSpPr>
          <p:nvPr/>
        </p:nvCxnSpPr>
        <p:spPr>
          <a:xfrm flipV="1">
            <a:off x="5873576" y="2820213"/>
            <a:ext cx="42146" cy="1546783"/>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4" name="Straight Arrow Connector 73">
            <a:extLst>
              <a:ext uri="{FF2B5EF4-FFF2-40B4-BE49-F238E27FC236}">
                <a16:creationId xmlns:a16="http://schemas.microsoft.com/office/drawing/2014/main" id="{FCAD43C3-5611-4743-9BA6-50F550926F4D}"/>
              </a:ext>
            </a:extLst>
          </p:cNvPr>
          <p:cNvCxnSpPr>
            <a:cxnSpLocks/>
          </p:cNvCxnSpPr>
          <p:nvPr/>
        </p:nvCxnSpPr>
        <p:spPr>
          <a:xfrm flipH="1" flipV="1">
            <a:off x="5935933" y="2800427"/>
            <a:ext cx="362477" cy="1566569"/>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5" name="Straight Arrow Connector 74">
            <a:extLst>
              <a:ext uri="{FF2B5EF4-FFF2-40B4-BE49-F238E27FC236}">
                <a16:creationId xmlns:a16="http://schemas.microsoft.com/office/drawing/2014/main" id="{08BE6C33-E740-FC40-A977-E150AA9A4605}"/>
              </a:ext>
            </a:extLst>
          </p:cNvPr>
          <p:cNvCxnSpPr>
            <a:cxnSpLocks/>
          </p:cNvCxnSpPr>
          <p:nvPr/>
        </p:nvCxnSpPr>
        <p:spPr>
          <a:xfrm flipH="1" flipV="1">
            <a:off x="5915722" y="2800427"/>
            <a:ext cx="769583" cy="1533783"/>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cxnSp>
        <p:nvCxnSpPr>
          <p:cNvPr id="76" name="Straight Arrow Connector 75">
            <a:extLst>
              <a:ext uri="{FF2B5EF4-FFF2-40B4-BE49-F238E27FC236}">
                <a16:creationId xmlns:a16="http://schemas.microsoft.com/office/drawing/2014/main" id="{090EA6B8-77A2-EA4B-B703-C5ED9D5382E8}"/>
              </a:ext>
            </a:extLst>
          </p:cNvPr>
          <p:cNvCxnSpPr>
            <a:cxnSpLocks/>
          </p:cNvCxnSpPr>
          <p:nvPr/>
        </p:nvCxnSpPr>
        <p:spPr>
          <a:xfrm flipH="1" flipV="1">
            <a:off x="5915723" y="2825124"/>
            <a:ext cx="1298400" cy="1546782"/>
          </a:xfrm>
          <a:prstGeom prst="straightConnector1">
            <a:avLst/>
          </a:prstGeom>
          <a:ln>
            <a:solidFill>
              <a:schemeClr val="tx2">
                <a:lumMod val="40000"/>
                <a:lumOff val="60000"/>
              </a:schemeClr>
            </a:solidFill>
            <a:tailEnd type="triangle"/>
          </a:ln>
        </p:spPr>
        <p:style>
          <a:lnRef idx="2">
            <a:schemeClr val="dk1"/>
          </a:lnRef>
          <a:fillRef idx="0">
            <a:schemeClr val="dk1"/>
          </a:fillRef>
          <a:effectRef idx="1">
            <a:schemeClr val="dk1"/>
          </a:effectRef>
          <a:fontRef idx="minor">
            <a:schemeClr val="tx1"/>
          </a:fontRef>
        </p:style>
      </p:cxnSp>
      <p:graphicFrame>
        <p:nvGraphicFramePr>
          <p:cNvPr id="53" name="Table 52">
            <a:extLst>
              <a:ext uri="{FF2B5EF4-FFF2-40B4-BE49-F238E27FC236}">
                <a16:creationId xmlns:a16="http://schemas.microsoft.com/office/drawing/2014/main" id="{8FE3AF9D-0034-BB48-8D80-5EEF7924A8E3}"/>
              </a:ext>
            </a:extLst>
          </p:cNvPr>
          <p:cNvGraphicFramePr>
            <a:graphicFrameLocks noGrp="1"/>
          </p:cNvGraphicFramePr>
          <p:nvPr/>
        </p:nvGraphicFramePr>
        <p:xfrm>
          <a:off x="5695543" y="2493675"/>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84" name="TextBox 83">
            <a:extLst>
              <a:ext uri="{FF2B5EF4-FFF2-40B4-BE49-F238E27FC236}">
                <a16:creationId xmlns:a16="http://schemas.microsoft.com/office/drawing/2014/main" id="{938B7CFD-346D-414D-A4AC-DF1E1B8836E9}"/>
              </a:ext>
            </a:extLst>
          </p:cNvPr>
          <p:cNvSpPr txBox="1"/>
          <p:nvPr/>
        </p:nvSpPr>
        <p:spPr>
          <a:xfrm>
            <a:off x="8654783" y="3075743"/>
            <a:ext cx="706298" cy="522772"/>
          </a:xfrm>
          <a:prstGeom prst="rect">
            <a:avLst/>
          </a:prstGeom>
          <a:noFill/>
          <a:ln>
            <a:noFill/>
          </a:ln>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cxnSp>
        <p:nvCxnSpPr>
          <p:cNvPr id="4" name="Straight Arrow Connector 3"/>
          <p:cNvCxnSpPr/>
          <p:nvPr/>
        </p:nvCxnSpPr>
        <p:spPr>
          <a:xfrm flipH="1">
            <a:off x="6852563" y="2063578"/>
            <a:ext cx="1512961" cy="43009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5" name="TextBox 44"/>
          <p:cNvSpPr txBox="1"/>
          <p:nvPr/>
        </p:nvSpPr>
        <p:spPr>
          <a:xfrm>
            <a:off x="8458372" y="1873504"/>
            <a:ext cx="647678" cy="369332"/>
          </a:xfrm>
          <a:prstGeom prst="rect">
            <a:avLst/>
          </a:prstGeom>
          <a:noFill/>
        </p:spPr>
        <p:txBody>
          <a:bodyPr wrap="none" rtlCol="0">
            <a:spAutoFit/>
          </a:bodyPr>
          <a:lstStyle/>
          <a:p>
            <a:r>
              <a:rPr lang="en-US" dirty="0"/>
              <a:t>large</a:t>
            </a:r>
          </a:p>
        </p:txBody>
      </p:sp>
      <p:cxnSp>
        <p:nvCxnSpPr>
          <p:cNvPr id="46" name="Straight Arrow Connector 45"/>
          <p:cNvCxnSpPr/>
          <p:nvPr/>
        </p:nvCxnSpPr>
        <p:spPr>
          <a:xfrm flipH="1">
            <a:off x="6818381" y="1237046"/>
            <a:ext cx="1541226" cy="8017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7" name="TextBox 46"/>
          <p:cNvSpPr txBox="1"/>
          <p:nvPr/>
        </p:nvSpPr>
        <p:spPr>
          <a:xfrm>
            <a:off x="8452454" y="1046972"/>
            <a:ext cx="2063146" cy="369332"/>
          </a:xfrm>
          <a:prstGeom prst="rect">
            <a:avLst/>
          </a:prstGeom>
          <a:noFill/>
        </p:spPr>
        <p:txBody>
          <a:bodyPr wrap="square" rtlCol="0">
            <a:spAutoFit/>
          </a:bodyPr>
          <a:lstStyle/>
          <a:p>
            <a:r>
              <a:rPr lang="en-US" dirty="0"/>
              <a:t>near 1 (urgent)</a:t>
            </a:r>
          </a:p>
        </p:txBody>
      </p:sp>
    </p:spTree>
    <p:extLst>
      <p:ext uri="{BB962C8B-B14F-4D97-AF65-F5344CB8AC3E}">
        <p14:creationId xmlns:p14="http://schemas.microsoft.com/office/powerpoint/2010/main" val="646280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63323-3803-9746-B8A5-4E93C893BE02}"/>
              </a:ext>
            </a:extLst>
          </p:cNvPr>
          <p:cNvSpPr>
            <a:spLocks noGrp="1"/>
          </p:cNvSpPr>
          <p:nvPr>
            <p:ph type="title"/>
          </p:nvPr>
        </p:nvSpPr>
        <p:spPr/>
        <p:txBody>
          <a:bodyPr/>
          <a:lstStyle/>
          <a:p>
            <a:r>
              <a:rPr lang="en-US" dirty="0"/>
              <a:t>Strengths and Weaknesses</a:t>
            </a:r>
          </a:p>
        </p:txBody>
      </p:sp>
      <p:sp>
        <p:nvSpPr>
          <p:cNvPr id="3" name="Content Placeholder 2">
            <a:extLst>
              <a:ext uri="{FF2B5EF4-FFF2-40B4-BE49-F238E27FC236}">
                <a16:creationId xmlns:a16="http://schemas.microsoft.com/office/drawing/2014/main" id="{B0ED79C7-1CAB-1D47-BFA3-AF07E42EA29C}"/>
              </a:ext>
            </a:extLst>
          </p:cNvPr>
          <p:cNvSpPr>
            <a:spLocks noGrp="1"/>
          </p:cNvSpPr>
          <p:nvPr>
            <p:ph idx="1"/>
          </p:nvPr>
        </p:nvSpPr>
        <p:spPr>
          <a:xfrm>
            <a:off x="609600" y="1872050"/>
            <a:ext cx="10972800" cy="4525963"/>
          </a:xfrm>
        </p:spPr>
        <p:txBody>
          <a:bodyPr>
            <a:normAutofit fontScale="77500" lnSpcReduction="20000"/>
          </a:bodyPr>
          <a:lstStyle/>
          <a:p>
            <a:r>
              <a:rPr lang="en-US" dirty="0"/>
              <a:t>(+) This approach is simple and works surprisingly well in practice</a:t>
            </a:r>
          </a:p>
          <a:p>
            <a:endParaRPr lang="en-US" dirty="0"/>
          </a:p>
          <a:p>
            <a:r>
              <a:rPr lang="en-US" dirty="0"/>
              <a:t>(+) Often the best approach with small datasets</a:t>
            </a:r>
          </a:p>
          <a:p>
            <a:endParaRPr lang="en-US" dirty="0"/>
          </a:p>
          <a:p>
            <a:r>
              <a:rPr lang="en-US" dirty="0"/>
              <a:t>(-) Does not capture word order</a:t>
            </a:r>
          </a:p>
          <a:p>
            <a:endParaRPr lang="en-US" dirty="0"/>
          </a:p>
          <a:p>
            <a:r>
              <a:rPr lang="en-US" dirty="0"/>
              <a:t>(-) Does not group synonyms together or understand semantic relationships between words</a:t>
            </a:r>
          </a:p>
        </p:txBody>
      </p:sp>
    </p:spTree>
    <p:extLst>
      <p:ext uri="{BB962C8B-B14F-4D97-AF65-F5344CB8AC3E}">
        <p14:creationId xmlns:p14="http://schemas.microsoft.com/office/powerpoint/2010/main" val="1023462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074AF9-82C9-2F47-BACA-2DB59934FE42}"/>
              </a:ext>
            </a:extLst>
          </p:cNvPr>
          <p:cNvSpPr txBox="1"/>
          <p:nvPr/>
        </p:nvSpPr>
        <p:spPr>
          <a:xfrm>
            <a:off x="292993" y="2161878"/>
            <a:ext cx="3500702" cy="461665"/>
          </a:xfrm>
          <a:prstGeom prst="rect">
            <a:avLst/>
          </a:prstGeom>
          <a:noFill/>
        </p:spPr>
        <p:txBody>
          <a:bodyPr wrap="none" rtlCol="0">
            <a:spAutoFit/>
          </a:bodyPr>
          <a:lstStyle/>
          <a:p>
            <a:r>
              <a:rPr lang="en-US" sz="2400" dirty="0"/>
              <a:t>“That movie was terrible!”</a:t>
            </a:r>
          </a:p>
        </p:txBody>
      </p:sp>
      <p:cxnSp>
        <p:nvCxnSpPr>
          <p:cNvPr id="6" name="Straight Arrow Connector 5">
            <a:extLst>
              <a:ext uri="{FF2B5EF4-FFF2-40B4-BE49-F238E27FC236}">
                <a16:creationId xmlns:a16="http://schemas.microsoft.com/office/drawing/2014/main" id="{6BEC77C4-7F13-F343-B974-5FC1C573D935}"/>
              </a:ext>
            </a:extLst>
          </p:cNvPr>
          <p:cNvCxnSpPr>
            <a:cxnSpLocks/>
          </p:cNvCxnSpPr>
          <p:nvPr/>
        </p:nvCxnSpPr>
        <p:spPr>
          <a:xfrm>
            <a:off x="4171430" y="2392013"/>
            <a:ext cx="10998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33B40F67-E1F3-B149-ABFE-EE533945557B}"/>
              </a:ext>
            </a:extLst>
          </p:cNvPr>
          <p:cNvPicPr>
            <a:picLocks/>
          </p:cNvPicPr>
          <p:nvPr/>
        </p:nvPicPr>
        <p:blipFill>
          <a:blip r:embed="rId2"/>
          <a:stretch>
            <a:fillRect/>
          </a:stretch>
        </p:blipFill>
        <p:spPr>
          <a:xfrm>
            <a:off x="9453820" y="1768437"/>
            <a:ext cx="1247152" cy="1247152"/>
          </a:xfrm>
          <a:prstGeom prst="rect">
            <a:avLst/>
          </a:prstGeom>
        </p:spPr>
      </p:pic>
      <p:sp>
        <p:nvSpPr>
          <p:cNvPr id="12" name="Rounded Rectangle 11">
            <a:extLst>
              <a:ext uri="{FF2B5EF4-FFF2-40B4-BE49-F238E27FC236}">
                <a16:creationId xmlns:a16="http://schemas.microsoft.com/office/drawing/2014/main" id="{1CDB416D-62DD-3B44-B4EE-F321F8E5ED39}"/>
              </a:ext>
            </a:extLst>
          </p:cNvPr>
          <p:cNvSpPr/>
          <p:nvPr/>
        </p:nvSpPr>
        <p:spPr>
          <a:xfrm>
            <a:off x="5271247" y="1825116"/>
            <a:ext cx="2832848" cy="3448184"/>
          </a:xfrm>
          <a:prstGeom prst="roundRect">
            <a:avLst/>
          </a:prstGeom>
          <a:noFill/>
          <a:ln w="381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sz="4267" dirty="0"/>
              <a:t>Machine Learning Model</a:t>
            </a:r>
          </a:p>
        </p:txBody>
      </p:sp>
      <p:cxnSp>
        <p:nvCxnSpPr>
          <p:cNvPr id="15" name="Straight Arrow Connector 14">
            <a:extLst>
              <a:ext uri="{FF2B5EF4-FFF2-40B4-BE49-F238E27FC236}">
                <a16:creationId xmlns:a16="http://schemas.microsoft.com/office/drawing/2014/main" id="{425BDDD0-D7CC-7845-9A59-BE51B6CE037E}"/>
              </a:ext>
            </a:extLst>
          </p:cNvPr>
          <p:cNvCxnSpPr>
            <a:cxnSpLocks/>
          </p:cNvCxnSpPr>
          <p:nvPr/>
        </p:nvCxnSpPr>
        <p:spPr>
          <a:xfrm>
            <a:off x="8104096" y="2423321"/>
            <a:ext cx="10998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C531621E-36AF-8740-9A81-1D727C00C64A}"/>
              </a:ext>
            </a:extLst>
          </p:cNvPr>
          <p:cNvSpPr txBox="1"/>
          <p:nvPr/>
        </p:nvSpPr>
        <p:spPr>
          <a:xfrm>
            <a:off x="331931" y="3136254"/>
            <a:ext cx="3839499" cy="830997"/>
          </a:xfrm>
          <a:prstGeom prst="rect">
            <a:avLst/>
          </a:prstGeom>
          <a:noFill/>
        </p:spPr>
        <p:txBody>
          <a:bodyPr wrap="square" rtlCol="0">
            <a:spAutoFit/>
          </a:bodyPr>
          <a:lstStyle/>
          <a:p>
            <a:r>
              <a:rPr lang="en-US" sz="2400" dirty="0"/>
              <a:t>“This is the best jacket that I’ve ever owned”</a:t>
            </a:r>
          </a:p>
        </p:txBody>
      </p:sp>
      <p:cxnSp>
        <p:nvCxnSpPr>
          <p:cNvPr id="17" name="Straight Arrow Connector 16">
            <a:extLst>
              <a:ext uri="{FF2B5EF4-FFF2-40B4-BE49-F238E27FC236}">
                <a16:creationId xmlns:a16="http://schemas.microsoft.com/office/drawing/2014/main" id="{829A5AE6-E177-2D41-AFB7-2B54ECD8529D}"/>
              </a:ext>
            </a:extLst>
          </p:cNvPr>
          <p:cNvCxnSpPr>
            <a:cxnSpLocks/>
          </p:cNvCxnSpPr>
          <p:nvPr/>
        </p:nvCxnSpPr>
        <p:spPr>
          <a:xfrm>
            <a:off x="4171430" y="3567141"/>
            <a:ext cx="10998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8ACA7CE2-C665-5A4B-B952-8522C70E5853}"/>
              </a:ext>
            </a:extLst>
          </p:cNvPr>
          <p:cNvCxnSpPr>
            <a:cxnSpLocks/>
          </p:cNvCxnSpPr>
          <p:nvPr/>
        </p:nvCxnSpPr>
        <p:spPr>
          <a:xfrm>
            <a:off x="8104096" y="3598449"/>
            <a:ext cx="10998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0" name="Picture 19">
            <a:extLst>
              <a:ext uri="{FF2B5EF4-FFF2-40B4-BE49-F238E27FC236}">
                <a16:creationId xmlns:a16="http://schemas.microsoft.com/office/drawing/2014/main" id="{EDB2C466-9360-664B-B9F0-15748445461F}"/>
              </a:ext>
            </a:extLst>
          </p:cNvPr>
          <p:cNvPicPr>
            <a:picLocks/>
          </p:cNvPicPr>
          <p:nvPr/>
        </p:nvPicPr>
        <p:blipFill>
          <a:blip r:embed="rId3"/>
          <a:stretch>
            <a:fillRect/>
          </a:stretch>
        </p:blipFill>
        <p:spPr>
          <a:xfrm>
            <a:off x="9453821" y="3077103"/>
            <a:ext cx="1232111" cy="1232111"/>
          </a:xfrm>
          <a:prstGeom prst="rect">
            <a:avLst/>
          </a:prstGeom>
        </p:spPr>
      </p:pic>
      <p:sp>
        <p:nvSpPr>
          <p:cNvPr id="21" name="TextBox 20">
            <a:extLst>
              <a:ext uri="{FF2B5EF4-FFF2-40B4-BE49-F238E27FC236}">
                <a16:creationId xmlns:a16="http://schemas.microsoft.com/office/drawing/2014/main" id="{2E4E72AB-9E53-C542-96AD-785E869B506F}"/>
              </a:ext>
            </a:extLst>
          </p:cNvPr>
          <p:cNvSpPr txBox="1"/>
          <p:nvPr/>
        </p:nvSpPr>
        <p:spPr>
          <a:xfrm>
            <a:off x="292993" y="4701738"/>
            <a:ext cx="3839499" cy="461665"/>
          </a:xfrm>
          <a:prstGeom prst="rect">
            <a:avLst/>
          </a:prstGeom>
          <a:noFill/>
        </p:spPr>
        <p:txBody>
          <a:bodyPr wrap="square" rtlCol="0">
            <a:spAutoFit/>
          </a:bodyPr>
          <a:lstStyle/>
          <a:p>
            <a:r>
              <a:rPr lang="en-US" sz="2400" dirty="0"/>
              <a:t>“Not really that good.”</a:t>
            </a:r>
          </a:p>
        </p:txBody>
      </p:sp>
      <p:cxnSp>
        <p:nvCxnSpPr>
          <p:cNvPr id="22" name="Straight Arrow Connector 21">
            <a:extLst>
              <a:ext uri="{FF2B5EF4-FFF2-40B4-BE49-F238E27FC236}">
                <a16:creationId xmlns:a16="http://schemas.microsoft.com/office/drawing/2014/main" id="{519DEB6C-2B33-7940-83CE-1AD0D627CDC9}"/>
              </a:ext>
            </a:extLst>
          </p:cNvPr>
          <p:cNvCxnSpPr>
            <a:cxnSpLocks/>
          </p:cNvCxnSpPr>
          <p:nvPr/>
        </p:nvCxnSpPr>
        <p:spPr>
          <a:xfrm>
            <a:off x="4171430" y="4935400"/>
            <a:ext cx="10998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3" name="Picture 22">
            <a:extLst>
              <a:ext uri="{FF2B5EF4-FFF2-40B4-BE49-F238E27FC236}">
                <a16:creationId xmlns:a16="http://schemas.microsoft.com/office/drawing/2014/main" id="{5716A64B-9B8A-8241-9A5C-13BD5E2FAC92}"/>
              </a:ext>
            </a:extLst>
          </p:cNvPr>
          <p:cNvPicPr>
            <a:picLocks/>
          </p:cNvPicPr>
          <p:nvPr/>
        </p:nvPicPr>
        <p:blipFill>
          <a:blip r:embed="rId2"/>
          <a:stretch>
            <a:fillRect/>
          </a:stretch>
        </p:blipFill>
        <p:spPr>
          <a:xfrm>
            <a:off x="9453820" y="4311824"/>
            <a:ext cx="1247152" cy="1247152"/>
          </a:xfrm>
          <a:prstGeom prst="rect">
            <a:avLst/>
          </a:prstGeom>
        </p:spPr>
      </p:pic>
      <p:cxnSp>
        <p:nvCxnSpPr>
          <p:cNvPr id="24" name="Straight Arrow Connector 23">
            <a:extLst>
              <a:ext uri="{FF2B5EF4-FFF2-40B4-BE49-F238E27FC236}">
                <a16:creationId xmlns:a16="http://schemas.microsoft.com/office/drawing/2014/main" id="{D27FCA8A-E11F-434A-9C75-C3BAC0623E30}"/>
              </a:ext>
            </a:extLst>
          </p:cNvPr>
          <p:cNvCxnSpPr>
            <a:cxnSpLocks/>
          </p:cNvCxnSpPr>
          <p:nvPr/>
        </p:nvCxnSpPr>
        <p:spPr>
          <a:xfrm>
            <a:off x="8104096" y="4966708"/>
            <a:ext cx="109981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2D393BF7-6590-EA40-8E97-8DF57A034A13}"/>
              </a:ext>
            </a:extLst>
          </p:cNvPr>
          <p:cNvSpPr txBox="1"/>
          <p:nvPr/>
        </p:nvSpPr>
        <p:spPr>
          <a:xfrm>
            <a:off x="466166" y="6006354"/>
            <a:ext cx="322729" cy="461665"/>
          </a:xfrm>
          <a:prstGeom prst="rect">
            <a:avLst/>
          </a:prstGeom>
          <a:noFill/>
        </p:spPr>
        <p:txBody>
          <a:bodyPr wrap="square" rtlCol="0">
            <a:spAutoFit/>
          </a:bodyPr>
          <a:lstStyle/>
          <a:p>
            <a:endParaRPr lang="en-US" sz="2400" dirty="0"/>
          </a:p>
        </p:txBody>
      </p:sp>
      <p:sp>
        <p:nvSpPr>
          <p:cNvPr id="18" name="Title 1">
            <a:extLst>
              <a:ext uri="{FF2B5EF4-FFF2-40B4-BE49-F238E27FC236}">
                <a16:creationId xmlns:a16="http://schemas.microsoft.com/office/drawing/2014/main" id="{A50B5562-9328-C040-B9AD-3939F5638B28}"/>
              </a:ext>
            </a:extLst>
          </p:cNvPr>
          <p:cNvSpPr txBox="1">
            <a:spLocks/>
          </p:cNvSpPr>
          <p:nvPr/>
        </p:nvSpPr>
        <p:spPr>
          <a:xfrm>
            <a:off x="0" y="221672"/>
            <a:ext cx="12192000" cy="861129"/>
          </a:xfrm>
          <a:prstGeom prst="rect">
            <a:avLst/>
          </a:prstGeom>
        </p:spPr>
        <p:txBody>
          <a:bodyPr>
            <a:noAutofit/>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000" dirty="0"/>
              <a:t>Sentiment Analysis</a:t>
            </a:r>
          </a:p>
        </p:txBody>
      </p:sp>
    </p:spTree>
    <p:extLst>
      <p:ext uri="{BB962C8B-B14F-4D97-AF65-F5344CB8AC3E}">
        <p14:creationId xmlns:p14="http://schemas.microsoft.com/office/powerpoint/2010/main" val="3780043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2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FCA0-7397-D74D-9459-2C326CD88605}"/>
              </a:ext>
            </a:extLst>
          </p:cNvPr>
          <p:cNvSpPr>
            <a:spLocks noGrp="1"/>
          </p:cNvSpPr>
          <p:nvPr>
            <p:ph type="title"/>
          </p:nvPr>
        </p:nvSpPr>
        <p:spPr>
          <a:xfrm>
            <a:off x="259492" y="311997"/>
            <a:ext cx="12270259" cy="1143000"/>
          </a:xfrm>
        </p:spPr>
        <p:txBody>
          <a:bodyPr>
            <a:noAutofit/>
          </a:bodyPr>
          <a:lstStyle/>
          <a:p>
            <a:pPr algn="l"/>
            <a:r>
              <a:rPr lang="en-US" sz="4000" dirty="0"/>
              <a:t>2nd try: count 1- and 2-grams in each SMS</a:t>
            </a:r>
            <a:br>
              <a:rPr lang="en-US" sz="4000" dirty="0"/>
            </a:br>
            <a:r>
              <a:rPr lang="en-US" sz="4000" dirty="0"/>
              <a:t>(i.e. extend vocabulary to include 2-word phrases)</a:t>
            </a:r>
            <a:endParaRPr lang="en-US" sz="4000" u="sng" dirty="0"/>
          </a:p>
        </p:txBody>
      </p:sp>
      <p:pic>
        <p:nvPicPr>
          <p:cNvPr id="5" name="Picture 4"/>
          <p:cNvPicPr>
            <a:picLocks noChangeAspect="1"/>
          </p:cNvPicPr>
          <p:nvPr/>
        </p:nvPicPr>
        <p:blipFill rotWithShape="1">
          <a:blip r:embed="rId2"/>
          <a:srcRect b="52012"/>
          <a:stretch/>
        </p:blipFill>
        <p:spPr>
          <a:xfrm>
            <a:off x="259492" y="3371261"/>
            <a:ext cx="4227194" cy="1668162"/>
          </a:xfrm>
          <a:prstGeom prst="rect">
            <a:avLst/>
          </a:prstGeom>
        </p:spPr>
      </p:pic>
      <p:sp>
        <p:nvSpPr>
          <p:cNvPr id="8" name="Right Arrow 7"/>
          <p:cNvSpPr/>
          <p:nvPr/>
        </p:nvSpPr>
        <p:spPr>
          <a:xfrm rot="20327913">
            <a:off x="3558213" y="2621737"/>
            <a:ext cx="1345703" cy="599654"/>
          </a:xfrm>
          <a:prstGeom prst="rightArrow">
            <a:avLst>
              <a:gd name="adj1" fmla="val 65863"/>
              <a:gd name="adj2" fmla="val 4295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1-grams</a:t>
            </a:r>
          </a:p>
        </p:txBody>
      </p:sp>
      <p:sp>
        <p:nvSpPr>
          <p:cNvPr id="22" name="TextBox 21"/>
          <p:cNvSpPr txBox="1"/>
          <p:nvPr/>
        </p:nvSpPr>
        <p:spPr>
          <a:xfrm>
            <a:off x="5371054" y="1767016"/>
            <a:ext cx="5362832" cy="1494888"/>
          </a:xfrm>
          <a:prstGeom prst="rect">
            <a:avLst/>
          </a:prstGeom>
          <a:noFill/>
        </p:spPr>
        <p:txBody>
          <a:bodyPr wrap="square" numCol="5" rtlCol="0">
            <a:spAutoFit/>
          </a:bodyPr>
          <a:lstStyle/>
          <a:p>
            <a:r>
              <a:rPr lang="en-US" dirty="0"/>
              <a:t>shaking</a:t>
            </a:r>
          </a:p>
          <a:p>
            <a:r>
              <a:rPr lang="en-US" dirty="0"/>
              <a:t>what</a:t>
            </a:r>
          </a:p>
          <a:p>
            <a:r>
              <a:rPr lang="en-US" dirty="0"/>
              <a:t>clinic</a:t>
            </a:r>
          </a:p>
          <a:p>
            <a:r>
              <a:rPr lang="en-US" dirty="0"/>
              <a:t>how</a:t>
            </a:r>
          </a:p>
          <a:p>
            <a:r>
              <a:rPr lang="en-US" dirty="0"/>
              <a:t>helps</a:t>
            </a:r>
          </a:p>
          <a:p>
            <a:r>
              <a:rPr lang="en-US" dirty="0"/>
              <a:t>was</a:t>
            </a:r>
          </a:p>
          <a:p>
            <a:r>
              <a:rPr lang="en-US" dirty="0"/>
              <a:t>nearest</a:t>
            </a:r>
          </a:p>
          <a:p>
            <a:r>
              <a:rPr lang="en-US" dirty="0"/>
              <a:t>many</a:t>
            </a:r>
          </a:p>
          <a:p>
            <a:r>
              <a:rPr lang="en-US" dirty="0"/>
              <a:t>with</a:t>
            </a:r>
          </a:p>
          <a:p>
            <a:r>
              <a:rPr lang="en-US" dirty="0"/>
              <a:t>said</a:t>
            </a:r>
          </a:p>
          <a:p>
            <a:r>
              <a:rPr lang="en-US" dirty="0"/>
              <a:t>months</a:t>
            </a:r>
          </a:p>
          <a:p>
            <a:r>
              <a:rPr lang="en-US" dirty="0"/>
              <a:t>the</a:t>
            </a:r>
          </a:p>
          <a:p>
            <a:r>
              <a:rPr lang="en-US" dirty="0"/>
              <a:t>morning</a:t>
            </a:r>
          </a:p>
          <a:p>
            <a:r>
              <a:rPr lang="en-US" dirty="0"/>
              <a:t>mom</a:t>
            </a:r>
          </a:p>
          <a:p>
            <a:r>
              <a:rPr lang="en-US" dirty="0"/>
              <a:t>should</a:t>
            </a:r>
          </a:p>
          <a:p>
            <a:r>
              <a:rPr lang="en-US" dirty="0"/>
              <a:t>sickness</a:t>
            </a:r>
          </a:p>
          <a:p>
            <a:r>
              <a:rPr lang="en-US" dirty="0"/>
              <a:t>and</a:t>
            </a:r>
          </a:p>
          <a:p>
            <a:r>
              <a:rPr lang="en-US" dirty="0"/>
              <a:t>I</a:t>
            </a:r>
          </a:p>
          <a:p>
            <a:r>
              <a:rPr lang="en-US" dirty="0"/>
              <a:t>is</a:t>
            </a:r>
          </a:p>
          <a:p>
            <a:r>
              <a:rPr lang="en-US" dirty="0"/>
              <a:t>how</a:t>
            </a:r>
          </a:p>
          <a:p>
            <a:r>
              <a:rPr lang="en-US" dirty="0"/>
              <a:t>out</a:t>
            </a:r>
          </a:p>
          <a:p>
            <a:r>
              <a:rPr lang="en-US" dirty="0"/>
              <a:t>breastfeed</a:t>
            </a:r>
          </a:p>
          <a:p>
            <a:r>
              <a:rPr lang="en-US" dirty="0"/>
              <a:t>passed</a:t>
            </a:r>
          </a:p>
          <a:p>
            <a:r>
              <a:rPr lang="en-US" dirty="0"/>
              <a:t>where</a:t>
            </a:r>
          </a:p>
        </p:txBody>
      </p:sp>
      <p:sp>
        <p:nvSpPr>
          <p:cNvPr id="6" name="TextBox 5"/>
          <p:cNvSpPr txBox="1"/>
          <p:nvPr/>
        </p:nvSpPr>
        <p:spPr>
          <a:xfrm>
            <a:off x="5371054" y="3885261"/>
            <a:ext cx="6528503" cy="2308324"/>
          </a:xfrm>
          <a:prstGeom prst="rect">
            <a:avLst/>
          </a:prstGeom>
          <a:noFill/>
        </p:spPr>
        <p:txBody>
          <a:bodyPr wrap="square" numCol="3" rtlCol="0">
            <a:spAutoFit/>
          </a:bodyPr>
          <a:lstStyle/>
          <a:p>
            <a:r>
              <a:rPr lang="en-US" dirty="0"/>
              <a:t>what helps</a:t>
            </a:r>
          </a:p>
          <a:p>
            <a:r>
              <a:rPr lang="en-US" dirty="0"/>
              <a:t>helps with</a:t>
            </a:r>
          </a:p>
          <a:p>
            <a:r>
              <a:rPr lang="en-US" dirty="0"/>
              <a:t>with morning</a:t>
            </a:r>
          </a:p>
          <a:p>
            <a:r>
              <a:rPr lang="en-US" dirty="0"/>
              <a:t>morning sickness</a:t>
            </a:r>
          </a:p>
          <a:p>
            <a:r>
              <a:rPr lang="en-US" dirty="0"/>
              <a:t>how many</a:t>
            </a:r>
          </a:p>
          <a:p>
            <a:r>
              <a:rPr lang="en-US" dirty="0"/>
              <a:t>many months</a:t>
            </a:r>
          </a:p>
          <a:p>
            <a:r>
              <a:rPr lang="en-US" dirty="0"/>
              <a:t>months should</a:t>
            </a:r>
          </a:p>
          <a:p>
            <a:r>
              <a:rPr lang="en-US" dirty="0"/>
              <a:t>should I</a:t>
            </a:r>
          </a:p>
          <a:p>
            <a:r>
              <a:rPr lang="en-US" dirty="0"/>
              <a:t>I breastfeed</a:t>
            </a:r>
          </a:p>
          <a:p>
            <a:r>
              <a:rPr lang="en-US" dirty="0"/>
              <a:t>I passed</a:t>
            </a:r>
          </a:p>
          <a:p>
            <a:r>
              <a:rPr lang="en-US" dirty="0"/>
              <a:t>passed out</a:t>
            </a:r>
          </a:p>
          <a:p>
            <a:r>
              <a:rPr lang="en-US" dirty="0"/>
              <a:t>out and</a:t>
            </a:r>
          </a:p>
          <a:p>
            <a:r>
              <a:rPr lang="en-US" dirty="0"/>
              <a:t>and mom</a:t>
            </a:r>
          </a:p>
          <a:p>
            <a:r>
              <a:rPr lang="en-US" dirty="0"/>
              <a:t>mom said</a:t>
            </a:r>
          </a:p>
          <a:p>
            <a:r>
              <a:rPr lang="en-US" dirty="0"/>
              <a:t>said I</a:t>
            </a:r>
          </a:p>
          <a:p>
            <a:r>
              <a:rPr lang="en-US" dirty="0"/>
              <a:t>I was</a:t>
            </a:r>
          </a:p>
          <a:p>
            <a:r>
              <a:rPr lang="en-US" dirty="0"/>
              <a:t>was shaking</a:t>
            </a:r>
          </a:p>
          <a:p>
            <a:r>
              <a:rPr lang="en-US" dirty="0"/>
              <a:t>where is</a:t>
            </a:r>
          </a:p>
          <a:p>
            <a:r>
              <a:rPr lang="en-US" dirty="0"/>
              <a:t>is the</a:t>
            </a:r>
          </a:p>
          <a:p>
            <a:r>
              <a:rPr lang="en-US" dirty="0"/>
              <a:t>the nearest</a:t>
            </a:r>
          </a:p>
          <a:p>
            <a:r>
              <a:rPr lang="en-US" dirty="0"/>
              <a:t>nearest clinic</a:t>
            </a:r>
          </a:p>
        </p:txBody>
      </p:sp>
      <p:sp>
        <p:nvSpPr>
          <p:cNvPr id="7" name="Right Arrow 6"/>
          <p:cNvSpPr/>
          <p:nvPr/>
        </p:nvSpPr>
        <p:spPr>
          <a:xfrm rot="622100">
            <a:off x="3578128" y="4773264"/>
            <a:ext cx="1345703" cy="599654"/>
          </a:xfrm>
          <a:prstGeom prst="rightArrow">
            <a:avLst>
              <a:gd name="adj1" fmla="val 65863"/>
              <a:gd name="adj2" fmla="val 42950"/>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2-grams</a:t>
            </a:r>
          </a:p>
        </p:txBody>
      </p:sp>
      <p:sp>
        <p:nvSpPr>
          <p:cNvPr id="3" name="Rectangle 2"/>
          <p:cNvSpPr/>
          <p:nvPr/>
        </p:nvSpPr>
        <p:spPr>
          <a:xfrm>
            <a:off x="7401697" y="4423719"/>
            <a:ext cx="1371600" cy="407773"/>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1170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ChangeArrowheads="1"/>
          </p:cNvSpPr>
          <p:nvPr/>
        </p:nvSpPr>
        <p:spPr bwMode="auto">
          <a:xfrm>
            <a:off x="2981195" y="2304789"/>
            <a:ext cx="6150279" cy="22006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222222"/>
                </a:solidFill>
                <a:effectLst/>
                <a:latin typeface="Roboto"/>
              </a:rPr>
              <a:t>-gram</a:t>
            </a:r>
            <a:r>
              <a:rPr kumimoji="0" lang="en-US" altLang="en-US" sz="2100" b="0" i="0" u="none" strike="noStrike" cap="none" normalizeH="0" baseline="30000" dirty="0">
                <a:ln>
                  <a:noFill/>
                </a:ln>
                <a:solidFill>
                  <a:srgbClr val="222222"/>
                </a:solidFill>
                <a:effectLst/>
                <a:latin typeface="Roboto"/>
              </a:rPr>
              <a:t>1</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dirty="0">
                <a:ln>
                  <a:noFill/>
                </a:ln>
                <a:solidFill>
                  <a:srgbClr val="222222"/>
                </a:solidFill>
                <a:effectLst/>
                <a:latin typeface="Roboto"/>
              </a:rPr>
              <a:t>combining form</a:t>
            </a:r>
            <a:endParaRPr kumimoji="0" lang="en-US" altLang="en-US" sz="1000" b="0" i="0" u="none" strike="noStrike" cap="none" normalizeH="0" baseline="0" dirty="0">
              <a:ln>
                <a:noFill/>
              </a:ln>
              <a:solidFill>
                <a:srgbClr val="222222"/>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878787"/>
                </a:solidFill>
                <a:effectLst/>
                <a:latin typeface="Roboto"/>
              </a:rPr>
              <a:t>suffix: </a:t>
            </a:r>
            <a:r>
              <a:rPr kumimoji="0" lang="en-US" altLang="en-US" sz="1000" b="1" i="0" u="none" strike="noStrike" cap="none" normalizeH="0" baseline="0" dirty="0">
                <a:ln>
                  <a:noFill/>
                </a:ln>
                <a:solidFill>
                  <a:srgbClr val="878787"/>
                </a:solidFill>
                <a:effectLst/>
                <a:latin typeface="Roboto"/>
              </a:rPr>
              <a:t>-gram</a:t>
            </a:r>
            <a:endParaRPr kumimoji="0" lang="en-US" altLang="en-US" sz="800" b="0" i="0" u="none" strike="noStrike" cap="none" normalizeH="0" baseline="0" dirty="0">
              <a:ln>
                <a:noFill/>
              </a:ln>
              <a:solidFill>
                <a:srgbClr val="222222"/>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900" b="0" i="0" u="none" strike="noStrike" cap="none" normalizeH="0" baseline="0" dirty="0">
                <a:ln>
                  <a:noFill/>
                </a:ln>
                <a:solidFill>
                  <a:srgbClr val="222222"/>
                </a:solidFill>
                <a:effectLst/>
                <a:latin typeface="Roboto"/>
              </a:rPr>
              <a:t>in nouns denoting something written or recorded (especially in a certain way).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878787"/>
                </a:solidFill>
                <a:effectLst/>
                <a:latin typeface="Roboto"/>
              </a:rPr>
              <a:t>"cryptogram"</a:t>
            </a:r>
            <a:endParaRPr kumimoji="0" lang="en-US" altLang="en-US" sz="800" b="0" i="0" u="none" strike="noStrike" cap="none" normalizeH="0" baseline="0" dirty="0">
              <a:ln>
                <a:noFill/>
              </a:ln>
              <a:solidFill>
                <a:srgbClr val="222222"/>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878787"/>
                </a:solidFill>
                <a:effectLst/>
                <a:latin typeface="Roboto"/>
              </a:rPr>
              <a:t>Origin</a:t>
            </a:r>
            <a:endParaRPr kumimoji="0" lang="en-US" altLang="en-US" sz="1800" b="0" i="0" u="none" strike="noStrike" cap="none" normalizeH="0" baseline="0" dirty="0">
              <a:ln>
                <a:noFill/>
              </a:ln>
              <a:solidFill>
                <a:srgbClr val="222222"/>
              </a:solidFill>
              <a:effectLst/>
              <a:latin typeface="Robot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222222"/>
                </a:solidFill>
                <a:effectLst/>
                <a:latin typeface="Roboto"/>
              </a:rPr>
              <a:t>  </a:t>
            </a:r>
            <a:r>
              <a:rPr kumimoji="0" lang="en-US" altLang="en-US" sz="5200" b="0" i="0" u="none" strike="noStrike" cap="none" normalizeH="0" baseline="0" dirty="0">
                <a:ln>
                  <a:noFill/>
                </a:ln>
                <a:solidFill>
                  <a:srgbClr val="222222"/>
                </a:solidFill>
                <a:effectLst/>
                <a:latin typeface="Roboto"/>
              </a:rPr>
              <a:t> </a:t>
            </a:r>
            <a:r>
              <a:rPr kumimoji="0" lang="en-US" altLang="en-US" sz="1800" b="0" i="0" u="none" strike="noStrike" cap="none" normalizeH="0" baseline="0" dirty="0">
                <a:ln>
                  <a:noFill/>
                </a:ln>
                <a:solidFill>
                  <a:srgbClr val="222222"/>
                </a:solidFill>
                <a:effectLst/>
                <a:latin typeface="Robot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22222"/>
                </a:solidFill>
                <a:effectLst/>
                <a:latin typeface="Roboto"/>
              </a:rPr>
              <a:t>from Greek </a:t>
            </a:r>
            <a:r>
              <a:rPr kumimoji="0" lang="en-US" altLang="en-US" sz="1400" b="0" i="1" u="none" strike="noStrike" cap="none" normalizeH="0" baseline="0" dirty="0">
                <a:ln>
                  <a:noFill/>
                </a:ln>
                <a:solidFill>
                  <a:srgbClr val="222222"/>
                </a:solidFill>
                <a:effectLst/>
                <a:latin typeface="Roboto"/>
              </a:rPr>
              <a:t>gramma</a:t>
            </a:r>
            <a:r>
              <a:rPr kumimoji="0" lang="en-US" altLang="en-US" sz="1400" b="0" i="0" u="none" strike="noStrike" cap="none" normalizeH="0" baseline="0" dirty="0">
                <a:ln>
                  <a:noFill/>
                </a:ln>
                <a:solidFill>
                  <a:srgbClr val="222222"/>
                </a:solidFill>
                <a:effectLst/>
                <a:latin typeface="Roboto"/>
              </a:rPr>
              <a:t> ‘thing written, letter of the alphabet’, from </a:t>
            </a:r>
            <a:r>
              <a:rPr kumimoji="0" lang="en-US" altLang="en-US" sz="1400" b="0" i="1" u="none" strike="noStrike" cap="none" normalizeH="0" baseline="0" dirty="0" err="1">
                <a:ln>
                  <a:noFill/>
                </a:ln>
                <a:solidFill>
                  <a:srgbClr val="222222"/>
                </a:solidFill>
                <a:effectLst/>
                <a:latin typeface="Roboto"/>
              </a:rPr>
              <a:t>graphein</a:t>
            </a:r>
            <a:r>
              <a:rPr kumimoji="0" lang="en-US" altLang="en-US" sz="1400" b="0" i="0" u="none" strike="noStrike" cap="none" normalizeH="0" baseline="0" dirty="0">
                <a:ln>
                  <a:noFill/>
                </a:ln>
                <a:solidFill>
                  <a:srgbClr val="222222"/>
                </a:solidFill>
                <a:effectLst/>
                <a:latin typeface="Roboto"/>
              </a:rPr>
              <a:t> ‘write’.</a:t>
            </a:r>
          </a:p>
        </p:txBody>
      </p:sp>
      <p:pic>
        <p:nvPicPr>
          <p:cNvPr id="1026" name="Picture 2" descr="https://www.gstatic.com/onebox/dictionary/etymology/en/desktop/2d61e926052a019dd34820f1ea03867b5144feb5d4a597e1273fea258d87fb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4695" y="3477952"/>
            <a:ext cx="2190750"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2628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n-grams can be very helpful!</a:t>
            </a:r>
          </a:p>
        </p:txBody>
      </p:sp>
      <p:sp>
        <p:nvSpPr>
          <p:cNvPr id="4" name="TextBox 3"/>
          <p:cNvSpPr txBox="1"/>
          <p:nvPr/>
        </p:nvSpPr>
        <p:spPr>
          <a:xfrm>
            <a:off x="1826880" y="2928551"/>
            <a:ext cx="2709716" cy="369332"/>
          </a:xfrm>
          <a:prstGeom prst="rect">
            <a:avLst/>
          </a:prstGeom>
          <a:noFill/>
        </p:spPr>
        <p:txBody>
          <a:bodyPr wrap="none" rtlCol="0">
            <a:spAutoFit/>
          </a:bodyPr>
          <a:lstStyle/>
          <a:p>
            <a:r>
              <a:rPr lang="en-US" dirty="0"/>
              <a:t>I am not sick and feel great</a:t>
            </a:r>
          </a:p>
        </p:txBody>
      </p:sp>
      <p:sp>
        <p:nvSpPr>
          <p:cNvPr id="5" name="TextBox 4"/>
          <p:cNvSpPr txBox="1"/>
          <p:nvPr/>
        </p:nvSpPr>
        <p:spPr>
          <a:xfrm>
            <a:off x="1826880" y="4537631"/>
            <a:ext cx="2709716" cy="369332"/>
          </a:xfrm>
          <a:prstGeom prst="rect">
            <a:avLst/>
          </a:prstGeom>
          <a:noFill/>
        </p:spPr>
        <p:txBody>
          <a:bodyPr wrap="none" rtlCol="0">
            <a:spAutoFit/>
          </a:bodyPr>
          <a:lstStyle/>
          <a:p>
            <a:r>
              <a:rPr lang="en-US" dirty="0"/>
              <a:t>I am not great and feel sick</a:t>
            </a:r>
          </a:p>
        </p:txBody>
      </p:sp>
      <p:sp>
        <p:nvSpPr>
          <p:cNvPr id="6" name="Right Brace 5"/>
          <p:cNvSpPr/>
          <p:nvPr/>
        </p:nvSpPr>
        <p:spPr>
          <a:xfrm>
            <a:off x="4930347" y="2631989"/>
            <a:ext cx="716692" cy="2421925"/>
          </a:xfrm>
          <a:prstGeom prst="rightBrace">
            <a:avLst>
              <a:gd name="adj1" fmla="val 41092"/>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5822231" y="3658285"/>
            <a:ext cx="5393208" cy="369332"/>
          </a:xfrm>
          <a:prstGeom prst="rect">
            <a:avLst/>
          </a:prstGeom>
          <a:noFill/>
        </p:spPr>
        <p:txBody>
          <a:bodyPr wrap="none" rtlCol="0">
            <a:spAutoFit/>
          </a:bodyPr>
          <a:lstStyle/>
          <a:p>
            <a:r>
              <a:rPr lang="en-US" dirty="0">
                <a:solidFill>
                  <a:schemeClr val="accent1"/>
                </a:solidFill>
              </a:rPr>
              <a:t>Bag of 1-grams: no difference between these sentences</a:t>
            </a:r>
          </a:p>
        </p:txBody>
      </p:sp>
    </p:spTree>
    <p:extLst>
      <p:ext uri="{BB962C8B-B14F-4D97-AF65-F5344CB8AC3E}">
        <p14:creationId xmlns:p14="http://schemas.microsoft.com/office/powerpoint/2010/main" val="40166963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n-grams can be very helpful!</a:t>
            </a:r>
          </a:p>
        </p:txBody>
      </p:sp>
      <p:sp>
        <p:nvSpPr>
          <p:cNvPr id="4" name="TextBox 3"/>
          <p:cNvSpPr txBox="1"/>
          <p:nvPr/>
        </p:nvSpPr>
        <p:spPr>
          <a:xfrm>
            <a:off x="1826880" y="2928551"/>
            <a:ext cx="2709716" cy="369332"/>
          </a:xfrm>
          <a:prstGeom prst="rect">
            <a:avLst/>
          </a:prstGeom>
          <a:noFill/>
        </p:spPr>
        <p:txBody>
          <a:bodyPr wrap="none" rtlCol="0">
            <a:spAutoFit/>
          </a:bodyPr>
          <a:lstStyle/>
          <a:p>
            <a:r>
              <a:rPr lang="en-US" dirty="0"/>
              <a:t>I am not sick and feel great</a:t>
            </a:r>
          </a:p>
        </p:txBody>
      </p:sp>
      <p:sp>
        <p:nvSpPr>
          <p:cNvPr id="5" name="TextBox 4"/>
          <p:cNvSpPr txBox="1"/>
          <p:nvPr/>
        </p:nvSpPr>
        <p:spPr>
          <a:xfrm>
            <a:off x="1826880" y="4537631"/>
            <a:ext cx="2709716" cy="369332"/>
          </a:xfrm>
          <a:prstGeom prst="rect">
            <a:avLst/>
          </a:prstGeom>
          <a:noFill/>
        </p:spPr>
        <p:txBody>
          <a:bodyPr wrap="none" rtlCol="0">
            <a:spAutoFit/>
          </a:bodyPr>
          <a:lstStyle/>
          <a:p>
            <a:r>
              <a:rPr lang="en-US" dirty="0"/>
              <a:t>I am not great and feel sick</a:t>
            </a:r>
          </a:p>
        </p:txBody>
      </p:sp>
      <p:sp>
        <p:nvSpPr>
          <p:cNvPr id="6" name="Right Brace 5"/>
          <p:cNvSpPr/>
          <p:nvPr/>
        </p:nvSpPr>
        <p:spPr>
          <a:xfrm>
            <a:off x="4930347" y="2631989"/>
            <a:ext cx="716692" cy="2421925"/>
          </a:xfrm>
          <a:prstGeom prst="rightBrace">
            <a:avLst>
              <a:gd name="adj1" fmla="val 41092"/>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5860331" y="2827288"/>
            <a:ext cx="2347181" cy="2031325"/>
          </a:xfrm>
          <a:prstGeom prst="rect">
            <a:avLst/>
          </a:prstGeom>
          <a:noFill/>
        </p:spPr>
        <p:txBody>
          <a:bodyPr wrap="none" rtlCol="0">
            <a:spAutoFit/>
          </a:bodyPr>
          <a:lstStyle/>
          <a:p>
            <a:r>
              <a:rPr lang="en-US" u="sng" dirty="0">
                <a:solidFill>
                  <a:schemeClr val="accent1"/>
                </a:solidFill>
              </a:rPr>
              <a:t>Bag of 1- and 2-grams</a:t>
            </a:r>
            <a:r>
              <a:rPr lang="en-US" dirty="0">
                <a:solidFill>
                  <a:schemeClr val="accent1"/>
                </a:solidFill>
              </a:rPr>
              <a:t>: </a:t>
            </a:r>
          </a:p>
          <a:p>
            <a:endParaRPr lang="en-US" dirty="0">
              <a:solidFill>
                <a:schemeClr val="accent1"/>
              </a:solidFill>
            </a:endParaRPr>
          </a:p>
          <a:p>
            <a:r>
              <a:rPr lang="en-US" b="1" dirty="0">
                <a:solidFill>
                  <a:schemeClr val="accent1"/>
                </a:solidFill>
              </a:rPr>
              <a:t>not sick</a:t>
            </a:r>
            <a:r>
              <a:rPr lang="en-US" dirty="0">
                <a:solidFill>
                  <a:schemeClr val="accent1"/>
                </a:solidFill>
              </a:rPr>
              <a:t>, </a:t>
            </a:r>
            <a:r>
              <a:rPr lang="en-US" b="1" dirty="0">
                <a:solidFill>
                  <a:schemeClr val="accent1"/>
                </a:solidFill>
              </a:rPr>
              <a:t>feel great </a:t>
            </a:r>
          </a:p>
          <a:p>
            <a:endParaRPr lang="en-US" dirty="0">
              <a:solidFill>
                <a:schemeClr val="accent1"/>
              </a:solidFill>
            </a:endParaRPr>
          </a:p>
          <a:p>
            <a:r>
              <a:rPr lang="en-US" dirty="0">
                <a:solidFill>
                  <a:schemeClr val="accent1"/>
                </a:solidFill>
              </a:rPr>
              <a:t>versus </a:t>
            </a:r>
          </a:p>
          <a:p>
            <a:endParaRPr lang="en-US" dirty="0">
              <a:solidFill>
                <a:schemeClr val="accent1"/>
              </a:solidFill>
            </a:endParaRPr>
          </a:p>
          <a:p>
            <a:r>
              <a:rPr lang="en-US" b="1" dirty="0">
                <a:solidFill>
                  <a:schemeClr val="accent1"/>
                </a:solidFill>
              </a:rPr>
              <a:t>not great</a:t>
            </a:r>
            <a:r>
              <a:rPr lang="en-US" dirty="0">
                <a:solidFill>
                  <a:schemeClr val="accent1"/>
                </a:solidFill>
              </a:rPr>
              <a:t>, </a:t>
            </a:r>
            <a:r>
              <a:rPr lang="en-US" b="1" dirty="0">
                <a:solidFill>
                  <a:schemeClr val="accent1"/>
                </a:solidFill>
              </a:rPr>
              <a:t>feel sick</a:t>
            </a:r>
          </a:p>
        </p:txBody>
      </p:sp>
    </p:spTree>
    <p:extLst>
      <p:ext uri="{BB962C8B-B14F-4D97-AF65-F5344CB8AC3E}">
        <p14:creationId xmlns:p14="http://schemas.microsoft.com/office/powerpoint/2010/main" val="37500422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5FCA0-7397-D74D-9459-2C326CD88605}"/>
              </a:ext>
            </a:extLst>
          </p:cNvPr>
          <p:cNvSpPr>
            <a:spLocks noGrp="1"/>
          </p:cNvSpPr>
          <p:nvPr>
            <p:ph type="title"/>
          </p:nvPr>
        </p:nvSpPr>
        <p:spPr>
          <a:xfrm>
            <a:off x="259491" y="17701"/>
            <a:ext cx="11932509" cy="1143000"/>
          </a:xfrm>
        </p:spPr>
        <p:txBody>
          <a:bodyPr>
            <a:noAutofit/>
          </a:bodyPr>
          <a:lstStyle/>
          <a:p>
            <a:pPr algn="l"/>
            <a:r>
              <a:rPr lang="en-US" sz="4000" dirty="0"/>
              <a:t>3rd try: more powerful methods to work with…</a:t>
            </a:r>
            <a:endParaRPr lang="en-US" sz="4000" u="sng" dirty="0"/>
          </a:p>
        </p:txBody>
      </p:sp>
      <p:sp>
        <p:nvSpPr>
          <p:cNvPr id="9" name="Content Placeholder 2">
            <a:extLst>
              <a:ext uri="{FF2B5EF4-FFF2-40B4-BE49-F238E27FC236}">
                <a16:creationId xmlns:a16="http://schemas.microsoft.com/office/drawing/2014/main" id="{B0ED79C7-1CAB-1D47-BFA3-AF07E42EA29C}"/>
              </a:ext>
            </a:extLst>
          </p:cNvPr>
          <p:cNvSpPr>
            <a:spLocks noGrp="1"/>
          </p:cNvSpPr>
          <p:nvPr>
            <p:ph idx="1"/>
          </p:nvPr>
        </p:nvSpPr>
        <p:spPr>
          <a:xfrm>
            <a:off x="609600" y="1532238"/>
            <a:ext cx="10972800" cy="4865775"/>
          </a:xfrm>
        </p:spPr>
        <p:txBody>
          <a:bodyPr>
            <a:normAutofit fontScale="92500" lnSpcReduction="10000"/>
          </a:bodyPr>
          <a:lstStyle/>
          <a:p>
            <a:r>
              <a:rPr lang="en-US" dirty="0"/>
              <a:t>(a) word </a:t>
            </a:r>
            <a:r>
              <a:rPr lang="en-US" u="sng" dirty="0"/>
              <a:t>meaning</a:t>
            </a:r>
            <a:r>
              <a:rPr lang="en-US" dirty="0"/>
              <a:t>: assign words to vectors that encode their meaning numerically</a:t>
            </a:r>
          </a:p>
          <a:p>
            <a:endParaRPr lang="en-US" dirty="0"/>
          </a:p>
          <a:p>
            <a:r>
              <a:rPr lang="en-US" dirty="0"/>
              <a:t>(b) words in </a:t>
            </a:r>
            <a:r>
              <a:rPr lang="en-US" u="sng" dirty="0"/>
              <a:t>context</a:t>
            </a:r>
            <a:r>
              <a:rPr lang="en-US" dirty="0"/>
              <a:t>: neural network architectures that act on </a:t>
            </a:r>
            <a:r>
              <a:rPr lang="en-US" i="1" dirty="0"/>
              <a:t>sequences</a:t>
            </a:r>
            <a:r>
              <a:rPr lang="en-US" dirty="0"/>
              <a:t> of words (rather than a bag of words)</a:t>
            </a:r>
          </a:p>
          <a:p>
            <a:endParaRPr lang="en-US" dirty="0"/>
          </a:p>
          <a:p>
            <a:r>
              <a:rPr lang="en-US" dirty="0"/>
              <a:t>More on this next lecture</a:t>
            </a:r>
          </a:p>
        </p:txBody>
      </p:sp>
    </p:spTree>
    <p:extLst>
      <p:ext uri="{BB962C8B-B14F-4D97-AF65-F5344CB8AC3E}">
        <p14:creationId xmlns:p14="http://schemas.microsoft.com/office/powerpoint/2010/main" val="3939217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Miscellaneous Text Processing Details</a:t>
            </a:r>
          </a:p>
        </p:txBody>
      </p:sp>
      <p:sp>
        <p:nvSpPr>
          <p:cNvPr id="3" name="Text Placeholder 2"/>
          <p:cNvSpPr>
            <a:spLocks noGrp="1"/>
          </p:cNvSpPr>
          <p:nvPr>
            <p:ph type="body" idx="1"/>
          </p:nvPr>
        </p:nvSpPr>
        <p:spPr/>
        <p:txBody>
          <a:bodyPr/>
          <a:lstStyle/>
          <a:p>
            <a:r>
              <a:rPr lang="en-US" dirty="0"/>
              <a:t>Bag of Words</a:t>
            </a:r>
          </a:p>
        </p:txBody>
      </p:sp>
    </p:spTree>
    <p:extLst>
      <p:ext uri="{BB962C8B-B14F-4D97-AF65-F5344CB8AC3E}">
        <p14:creationId xmlns:p14="http://schemas.microsoft.com/office/powerpoint/2010/main" val="4268950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5786"/>
            <a:ext cx="10972800" cy="886896"/>
          </a:xfrm>
        </p:spPr>
        <p:txBody>
          <a:bodyPr>
            <a:noAutofit/>
          </a:bodyPr>
          <a:lstStyle/>
          <a:p>
            <a:r>
              <a:rPr lang="en-US" sz="4000" dirty="0"/>
              <a:t>Variations on counting: term frequency</a:t>
            </a:r>
          </a:p>
        </p:txBody>
      </p:sp>
      <p:sp>
        <p:nvSpPr>
          <p:cNvPr id="4" name="Rectangle 3"/>
          <p:cNvSpPr/>
          <p:nvPr/>
        </p:nvSpPr>
        <p:spPr>
          <a:xfrm>
            <a:off x="2656702" y="2469962"/>
            <a:ext cx="8925698" cy="2031325"/>
          </a:xfrm>
          <a:prstGeom prst="rect">
            <a:avLst/>
          </a:prstGeom>
        </p:spPr>
        <p:txBody>
          <a:bodyPr wrap="square">
            <a:spAutoFit/>
          </a:bodyPr>
          <a:lstStyle/>
          <a:p>
            <a:r>
              <a:rPr lang="en-US"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dirty="0"/>
          </a:p>
        </p:txBody>
      </p:sp>
      <p:sp>
        <p:nvSpPr>
          <p:cNvPr id="5" name="Rectangle 4"/>
          <p:cNvSpPr/>
          <p:nvPr/>
        </p:nvSpPr>
        <p:spPr>
          <a:xfrm>
            <a:off x="2656702" y="4985237"/>
            <a:ext cx="6096000" cy="923330"/>
          </a:xfrm>
          <a:prstGeom prst="rect">
            <a:avLst/>
          </a:prstGeom>
        </p:spPr>
        <p:txBody>
          <a:bodyPr>
            <a:spAutoFit/>
          </a:bodyPr>
          <a:lstStyle/>
          <a:p>
            <a:r>
              <a:rPr lang="en-US" dirty="0">
                <a:solidFill>
                  <a:srgbClr val="3C4043"/>
                </a:solidFill>
                <a:latin typeface="Lato"/>
              </a:rPr>
              <a:t>“And the first one now</a:t>
            </a:r>
            <a:br>
              <a:rPr lang="en-US" dirty="0">
                <a:latin typeface="Lato"/>
              </a:rPr>
            </a:br>
            <a:r>
              <a:rPr lang="en-US" dirty="0">
                <a:solidFill>
                  <a:srgbClr val="3C4043"/>
                </a:solidFill>
                <a:latin typeface="Lato"/>
              </a:rPr>
              <a:t>Will later be last</a:t>
            </a:r>
            <a:br>
              <a:rPr lang="en-US" dirty="0">
                <a:latin typeface="Lato"/>
              </a:rPr>
            </a:br>
            <a:r>
              <a:rPr lang="en-US" dirty="0">
                <a:solidFill>
                  <a:srgbClr val="3C4043"/>
                </a:solidFill>
                <a:latin typeface="Lato"/>
              </a:rPr>
              <a:t>For the times they are a-</a:t>
            </a:r>
            <a:r>
              <a:rPr lang="en-US" dirty="0" err="1">
                <a:solidFill>
                  <a:srgbClr val="3C4043"/>
                </a:solidFill>
                <a:latin typeface="Lato"/>
              </a:rPr>
              <a:t>changin</a:t>
            </a:r>
            <a:r>
              <a:rPr lang="en-US" dirty="0">
                <a:solidFill>
                  <a:srgbClr val="3C4043"/>
                </a:solidFill>
                <a:latin typeface="Lato"/>
              </a:rPr>
              <a:t>'.”</a:t>
            </a:r>
            <a:endParaRPr lang="en-US" dirty="0">
              <a:latin typeface="Lato"/>
            </a:endParaRPr>
          </a:p>
        </p:txBody>
      </p:sp>
      <p:sp>
        <p:nvSpPr>
          <p:cNvPr id="6" name="TextBox 5"/>
          <p:cNvSpPr txBox="1"/>
          <p:nvPr/>
        </p:nvSpPr>
        <p:spPr>
          <a:xfrm>
            <a:off x="4610112" y="1592352"/>
            <a:ext cx="2971776" cy="523220"/>
          </a:xfrm>
          <a:prstGeom prst="rect">
            <a:avLst/>
          </a:prstGeom>
          <a:noFill/>
        </p:spPr>
        <p:txBody>
          <a:bodyPr wrap="none" rtlCol="0">
            <a:spAutoFit/>
          </a:bodyPr>
          <a:lstStyle/>
          <a:p>
            <a:r>
              <a:rPr lang="en-US" sz="2800" dirty="0"/>
              <a:t>term count: ‘times’</a:t>
            </a:r>
          </a:p>
        </p:txBody>
      </p:sp>
      <p:sp>
        <p:nvSpPr>
          <p:cNvPr id="7" name="TextBox 6"/>
          <p:cNvSpPr txBox="1"/>
          <p:nvPr/>
        </p:nvSpPr>
        <p:spPr>
          <a:xfrm>
            <a:off x="1155700" y="3162458"/>
            <a:ext cx="418704" cy="646331"/>
          </a:xfrm>
          <a:prstGeom prst="rect">
            <a:avLst/>
          </a:prstGeom>
          <a:noFill/>
        </p:spPr>
        <p:txBody>
          <a:bodyPr wrap="none" rtlCol="0">
            <a:spAutoFit/>
          </a:bodyPr>
          <a:lstStyle/>
          <a:p>
            <a:r>
              <a:rPr lang="en-US" sz="3600" dirty="0"/>
              <a:t>2</a:t>
            </a:r>
          </a:p>
        </p:txBody>
      </p:sp>
      <p:sp>
        <p:nvSpPr>
          <p:cNvPr id="8" name="TextBox 7"/>
          <p:cNvSpPr txBox="1"/>
          <p:nvPr/>
        </p:nvSpPr>
        <p:spPr>
          <a:xfrm>
            <a:off x="1155700" y="5123736"/>
            <a:ext cx="418704" cy="646331"/>
          </a:xfrm>
          <a:prstGeom prst="rect">
            <a:avLst/>
          </a:prstGeom>
          <a:noFill/>
        </p:spPr>
        <p:txBody>
          <a:bodyPr wrap="none" rtlCol="0">
            <a:spAutoFit/>
          </a:bodyPr>
          <a:lstStyle/>
          <a:p>
            <a:r>
              <a:rPr lang="en-US" sz="3600" dirty="0"/>
              <a:t>1</a:t>
            </a:r>
          </a:p>
        </p:txBody>
      </p:sp>
    </p:spTree>
    <p:extLst>
      <p:ext uri="{BB962C8B-B14F-4D97-AF65-F5344CB8AC3E}">
        <p14:creationId xmlns:p14="http://schemas.microsoft.com/office/powerpoint/2010/main" val="39100645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75786"/>
            <a:ext cx="10972800" cy="886896"/>
          </a:xfrm>
        </p:spPr>
        <p:txBody>
          <a:bodyPr>
            <a:noAutofit/>
          </a:bodyPr>
          <a:lstStyle/>
          <a:p>
            <a:r>
              <a:rPr lang="en-US" sz="4000" dirty="0"/>
              <a:t>Variations on counting: term frequency</a:t>
            </a:r>
          </a:p>
        </p:txBody>
      </p:sp>
      <p:sp>
        <p:nvSpPr>
          <p:cNvPr id="4" name="Rectangle 3"/>
          <p:cNvSpPr/>
          <p:nvPr/>
        </p:nvSpPr>
        <p:spPr>
          <a:xfrm>
            <a:off x="2656702" y="2469962"/>
            <a:ext cx="8925698" cy="2031325"/>
          </a:xfrm>
          <a:prstGeom prst="rect">
            <a:avLst/>
          </a:prstGeom>
        </p:spPr>
        <p:txBody>
          <a:bodyPr wrap="square">
            <a:spAutoFit/>
          </a:bodyPr>
          <a:lstStyle/>
          <a:p>
            <a:r>
              <a:rPr lang="en-US"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dirty="0"/>
          </a:p>
        </p:txBody>
      </p:sp>
      <p:sp>
        <p:nvSpPr>
          <p:cNvPr id="5" name="Rectangle 4"/>
          <p:cNvSpPr/>
          <p:nvPr/>
        </p:nvSpPr>
        <p:spPr>
          <a:xfrm>
            <a:off x="2656702" y="4985237"/>
            <a:ext cx="6096000" cy="923330"/>
          </a:xfrm>
          <a:prstGeom prst="rect">
            <a:avLst/>
          </a:prstGeom>
        </p:spPr>
        <p:txBody>
          <a:bodyPr>
            <a:spAutoFit/>
          </a:bodyPr>
          <a:lstStyle/>
          <a:p>
            <a:r>
              <a:rPr lang="en-US" dirty="0">
                <a:solidFill>
                  <a:srgbClr val="3C4043"/>
                </a:solidFill>
                <a:latin typeface="Lato"/>
              </a:rPr>
              <a:t>“And the first one now</a:t>
            </a:r>
            <a:br>
              <a:rPr lang="en-US" dirty="0">
                <a:latin typeface="Lato"/>
              </a:rPr>
            </a:br>
            <a:r>
              <a:rPr lang="en-US" dirty="0">
                <a:solidFill>
                  <a:srgbClr val="3C4043"/>
                </a:solidFill>
                <a:latin typeface="Lato"/>
              </a:rPr>
              <a:t>Will later be last</a:t>
            </a:r>
            <a:br>
              <a:rPr lang="en-US" dirty="0">
                <a:latin typeface="Lato"/>
              </a:rPr>
            </a:br>
            <a:r>
              <a:rPr lang="en-US" dirty="0">
                <a:solidFill>
                  <a:srgbClr val="3C4043"/>
                </a:solidFill>
                <a:latin typeface="Lato"/>
              </a:rPr>
              <a:t>For the times they are a-</a:t>
            </a:r>
            <a:r>
              <a:rPr lang="en-US" dirty="0" err="1">
                <a:solidFill>
                  <a:srgbClr val="3C4043"/>
                </a:solidFill>
                <a:latin typeface="Lato"/>
              </a:rPr>
              <a:t>changin</a:t>
            </a:r>
            <a:r>
              <a:rPr lang="en-US" dirty="0">
                <a:solidFill>
                  <a:srgbClr val="3C4043"/>
                </a:solidFill>
                <a:latin typeface="Lato"/>
              </a:rPr>
              <a:t>'.”</a:t>
            </a:r>
            <a:endParaRPr lang="en-US" dirty="0">
              <a:latin typeface="Lato"/>
            </a:endParaRPr>
          </a:p>
        </p:txBody>
      </p:sp>
      <p:sp>
        <p:nvSpPr>
          <p:cNvPr id="6" name="TextBox 5"/>
          <p:cNvSpPr txBox="1"/>
          <p:nvPr/>
        </p:nvSpPr>
        <p:spPr>
          <a:xfrm>
            <a:off x="4293551" y="1589350"/>
            <a:ext cx="3604898" cy="523220"/>
          </a:xfrm>
          <a:prstGeom prst="rect">
            <a:avLst/>
          </a:prstGeom>
          <a:noFill/>
        </p:spPr>
        <p:txBody>
          <a:bodyPr wrap="none" rtlCol="0">
            <a:spAutoFit/>
          </a:bodyPr>
          <a:lstStyle/>
          <a:p>
            <a:r>
              <a:rPr lang="en-US" sz="2800" dirty="0"/>
              <a:t>term frequency: ‘times’</a:t>
            </a:r>
          </a:p>
        </p:txBody>
      </p:sp>
      <p:sp>
        <p:nvSpPr>
          <p:cNvPr id="7" name="TextBox 6"/>
          <p:cNvSpPr txBox="1"/>
          <p:nvPr/>
        </p:nvSpPr>
        <p:spPr>
          <a:xfrm>
            <a:off x="715675" y="3162458"/>
            <a:ext cx="1298753" cy="646331"/>
          </a:xfrm>
          <a:prstGeom prst="rect">
            <a:avLst/>
          </a:prstGeom>
          <a:noFill/>
        </p:spPr>
        <p:txBody>
          <a:bodyPr wrap="none" rtlCol="0">
            <a:spAutoFit/>
          </a:bodyPr>
          <a:lstStyle/>
          <a:p>
            <a:r>
              <a:rPr lang="en-US" sz="3600" dirty="0"/>
              <a:t>2/119</a:t>
            </a:r>
          </a:p>
        </p:txBody>
      </p:sp>
      <p:sp>
        <p:nvSpPr>
          <p:cNvPr id="8" name="TextBox 7"/>
          <p:cNvSpPr txBox="1"/>
          <p:nvPr/>
        </p:nvSpPr>
        <p:spPr>
          <a:xfrm>
            <a:off x="832693" y="5123736"/>
            <a:ext cx="1064715" cy="646331"/>
          </a:xfrm>
          <a:prstGeom prst="rect">
            <a:avLst/>
          </a:prstGeom>
          <a:noFill/>
        </p:spPr>
        <p:txBody>
          <a:bodyPr wrap="none" rtlCol="0">
            <a:spAutoFit/>
          </a:bodyPr>
          <a:lstStyle/>
          <a:p>
            <a:r>
              <a:rPr lang="en-US" sz="3600" dirty="0"/>
              <a:t>1/16</a:t>
            </a:r>
          </a:p>
        </p:txBody>
      </p:sp>
      <p:sp>
        <p:nvSpPr>
          <p:cNvPr id="3" name="TextBox 2"/>
          <p:cNvSpPr txBox="1"/>
          <p:nvPr/>
        </p:nvSpPr>
        <p:spPr>
          <a:xfrm>
            <a:off x="7890940" y="5242987"/>
            <a:ext cx="3914854" cy="646331"/>
          </a:xfrm>
          <a:prstGeom prst="rect">
            <a:avLst/>
          </a:prstGeom>
          <a:noFill/>
        </p:spPr>
        <p:txBody>
          <a:bodyPr wrap="none" rtlCol="0">
            <a:spAutoFit/>
          </a:bodyPr>
          <a:lstStyle/>
          <a:p>
            <a:r>
              <a:rPr lang="en-US" dirty="0">
                <a:solidFill>
                  <a:schemeClr val="accent2"/>
                </a:solidFill>
              </a:rPr>
              <a:t>-&gt; better measure of the importance of </a:t>
            </a:r>
          </a:p>
          <a:p>
            <a:r>
              <a:rPr lang="en-US" dirty="0">
                <a:solidFill>
                  <a:schemeClr val="accent2"/>
                </a:solidFill>
              </a:rPr>
              <a:t>the term within a given text sample</a:t>
            </a:r>
          </a:p>
        </p:txBody>
      </p:sp>
    </p:spTree>
    <p:extLst>
      <p:ext uri="{BB962C8B-B14F-4D97-AF65-F5344CB8AC3E}">
        <p14:creationId xmlns:p14="http://schemas.microsoft.com/office/powerpoint/2010/main" val="61807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5786"/>
            <a:ext cx="12192000" cy="886896"/>
          </a:xfrm>
        </p:spPr>
        <p:txBody>
          <a:bodyPr>
            <a:noAutofit/>
          </a:bodyPr>
          <a:lstStyle/>
          <a:p>
            <a:r>
              <a:rPr lang="en-US" sz="4000" dirty="0"/>
              <a:t>Variations on counting: inverse document frequency</a:t>
            </a:r>
          </a:p>
        </p:txBody>
      </p:sp>
      <p:sp>
        <p:nvSpPr>
          <p:cNvPr id="4" name="Rectangle 3"/>
          <p:cNvSpPr/>
          <p:nvPr/>
        </p:nvSpPr>
        <p:spPr>
          <a:xfrm>
            <a:off x="2656702" y="2469962"/>
            <a:ext cx="8925698" cy="2031325"/>
          </a:xfrm>
          <a:prstGeom prst="rect">
            <a:avLst/>
          </a:prstGeom>
        </p:spPr>
        <p:txBody>
          <a:bodyPr wrap="square">
            <a:spAutoFit/>
          </a:bodyPr>
          <a:lstStyle/>
          <a:p>
            <a:r>
              <a:rPr lang="en-US"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dirty="0"/>
          </a:p>
        </p:txBody>
      </p:sp>
      <p:sp>
        <p:nvSpPr>
          <p:cNvPr id="5" name="Rectangle 4"/>
          <p:cNvSpPr/>
          <p:nvPr/>
        </p:nvSpPr>
        <p:spPr>
          <a:xfrm>
            <a:off x="2656702" y="4985237"/>
            <a:ext cx="6096000" cy="923330"/>
          </a:xfrm>
          <a:prstGeom prst="rect">
            <a:avLst/>
          </a:prstGeom>
        </p:spPr>
        <p:txBody>
          <a:bodyPr>
            <a:spAutoFit/>
          </a:bodyPr>
          <a:lstStyle/>
          <a:p>
            <a:r>
              <a:rPr lang="en-US" dirty="0">
                <a:solidFill>
                  <a:srgbClr val="3C4043"/>
                </a:solidFill>
                <a:latin typeface="Lato"/>
              </a:rPr>
              <a:t>“And the first one now</a:t>
            </a:r>
            <a:br>
              <a:rPr lang="en-US" dirty="0">
                <a:latin typeface="Lato"/>
              </a:rPr>
            </a:br>
            <a:r>
              <a:rPr lang="en-US" dirty="0">
                <a:solidFill>
                  <a:srgbClr val="3C4043"/>
                </a:solidFill>
                <a:latin typeface="Lato"/>
              </a:rPr>
              <a:t>Will later be last</a:t>
            </a:r>
            <a:br>
              <a:rPr lang="en-US" dirty="0">
                <a:latin typeface="Lato"/>
              </a:rPr>
            </a:br>
            <a:r>
              <a:rPr lang="en-US" dirty="0">
                <a:solidFill>
                  <a:srgbClr val="3C4043"/>
                </a:solidFill>
                <a:latin typeface="Lato"/>
              </a:rPr>
              <a:t>For the times they are a-</a:t>
            </a:r>
            <a:r>
              <a:rPr lang="en-US" dirty="0" err="1">
                <a:solidFill>
                  <a:srgbClr val="3C4043"/>
                </a:solidFill>
                <a:latin typeface="Lato"/>
              </a:rPr>
              <a:t>changin</a:t>
            </a:r>
            <a:r>
              <a:rPr lang="en-US" dirty="0">
                <a:solidFill>
                  <a:srgbClr val="3C4043"/>
                </a:solidFill>
                <a:latin typeface="Lato"/>
              </a:rPr>
              <a:t>'.”</a:t>
            </a:r>
            <a:endParaRPr lang="en-US" dirty="0">
              <a:latin typeface="Lato"/>
            </a:endParaRPr>
          </a:p>
        </p:txBody>
      </p:sp>
      <p:sp>
        <p:nvSpPr>
          <p:cNvPr id="6" name="TextBox 5"/>
          <p:cNvSpPr txBox="1"/>
          <p:nvPr/>
        </p:nvSpPr>
        <p:spPr>
          <a:xfrm>
            <a:off x="3901360" y="1546632"/>
            <a:ext cx="4389279" cy="523220"/>
          </a:xfrm>
          <a:prstGeom prst="rect">
            <a:avLst/>
          </a:prstGeom>
          <a:noFill/>
        </p:spPr>
        <p:txBody>
          <a:bodyPr wrap="none" rtlCol="0">
            <a:spAutoFit/>
          </a:bodyPr>
          <a:lstStyle/>
          <a:p>
            <a:r>
              <a:rPr lang="en-US" sz="2800" dirty="0"/>
              <a:t>document frequency: ‘times’</a:t>
            </a:r>
          </a:p>
        </p:txBody>
      </p:sp>
      <p:sp>
        <p:nvSpPr>
          <p:cNvPr id="7" name="TextBox 6"/>
          <p:cNvSpPr txBox="1"/>
          <p:nvPr/>
        </p:nvSpPr>
        <p:spPr>
          <a:xfrm>
            <a:off x="1025856" y="3070125"/>
            <a:ext cx="678391" cy="830997"/>
          </a:xfrm>
          <a:prstGeom prst="rect">
            <a:avLst/>
          </a:prstGeom>
          <a:noFill/>
        </p:spPr>
        <p:txBody>
          <a:bodyPr wrap="none" rtlCol="0">
            <a:spAutoFit/>
          </a:bodyPr>
          <a:lstStyle/>
          <a:p>
            <a:r>
              <a:rPr lang="en-US" sz="4800" dirty="0">
                <a:solidFill>
                  <a:srgbClr val="00B050"/>
                </a:solidFill>
              </a:rPr>
              <a:t>✔</a:t>
            </a:r>
            <a:endParaRPr lang="en-US" sz="8000" dirty="0">
              <a:solidFill>
                <a:srgbClr val="00B050"/>
              </a:solidFill>
            </a:endParaRPr>
          </a:p>
        </p:txBody>
      </p:sp>
      <p:sp>
        <p:nvSpPr>
          <p:cNvPr id="9" name="TextBox 8"/>
          <p:cNvSpPr txBox="1"/>
          <p:nvPr/>
        </p:nvSpPr>
        <p:spPr>
          <a:xfrm>
            <a:off x="1025855" y="5031403"/>
            <a:ext cx="678391" cy="830997"/>
          </a:xfrm>
          <a:prstGeom prst="rect">
            <a:avLst/>
          </a:prstGeom>
          <a:noFill/>
        </p:spPr>
        <p:txBody>
          <a:bodyPr wrap="none" rtlCol="0">
            <a:spAutoFit/>
          </a:bodyPr>
          <a:lstStyle/>
          <a:p>
            <a:r>
              <a:rPr lang="en-US" sz="4800" dirty="0">
                <a:solidFill>
                  <a:srgbClr val="00B050"/>
                </a:solidFill>
              </a:rPr>
              <a:t>✔</a:t>
            </a:r>
            <a:endParaRPr lang="en-US" sz="8000" dirty="0">
              <a:solidFill>
                <a:srgbClr val="00B050"/>
              </a:solidFill>
            </a:endParaRPr>
          </a:p>
        </p:txBody>
      </p:sp>
      <p:sp>
        <p:nvSpPr>
          <p:cNvPr id="10" name="TextBox 9"/>
          <p:cNvSpPr txBox="1"/>
          <p:nvPr/>
        </p:nvSpPr>
        <p:spPr>
          <a:xfrm>
            <a:off x="949711" y="1482264"/>
            <a:ext cx="830677" cy="646331"/>
          </a:xfrm>
          <a:prstGeom prst="rect">
            <a:avLst/>
          </a:prstGeom>
          <a:noFill/>
        </p:spPr>
        <p:txBody>
          <a:bodyPr wrap="none" rtlCol="0">
            <a:spAutoFit/>
          </a:bodyPr>
          <a:lstStyle/>
          <a:p>
            <a:r>
              <a:rPr lang="en-US" sz="3600" dirty="0"/>
              <a:t>2/2</a:t>
            </a:r>
          </a:p>
        </p:txBody>
      </p:sp>
    </p:spTree>
    <p:extLst>
      <p:ext uri="{BB962C8B-B14F-4D97-AF65-F5344CB8AC3E}">
        <p14:creationId xmlns:p14="http://schemas.microsoft.com/office/powerpoint/2010/main" val="28473126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5786"/>
            <a:ext cx="12192000" cy="886896"/>
          </a:xfrm>
        </p:spPr>
        <p:txBody>
          <a:bodyPr>
            <a:noAutofit/>
          </a:bodyPr>
          <a:lstStyle/>
          <a:p>
            <a:r>
              <a:rPr lang="en-US" sz="4000" dirty="0"/>
              <a:t>Variations on counting: inverse document frequency</a:t>
            </a:r>
          </a:p>
        </p:txBody>
      </p:sp>
      <p:sp>
        <p:nvSpPr>
          <p:cNvPr id="4" name="Rectangle 3"/>
          <p:cNvSpPr/>
          <p:nvPr/>
        </p:nvSpPr>
        <p:spPr>
          <a:xfrm>
            <a:off x="2656702" y="2469962"/>
            <a:ext cx="8925698" cy="2031325"/>
          </a:xfrm>
          <a:prstGeom prst="rect">
            <a:avLst/>
          </a:prstGeom>
        </p:spPr>
        <p:txBody>
          <a:bodyPr wrap="square">
            <a:spAutoFit/>
          </a:bodyPr>
          <a:lstStyle/>
          <a:p>
            <a:r>
              <a:rPr lang="en-US" dirty="0">
                <a:solidFill>
                  <a:srgbClr val="444444"/>
                </a:solidFill>
                <a:latin typeface="Lato"/>
              </a:rPr>
              <a:t>“It was the best of times, it was the worst of times, it was the age of wisdom, it was the age of foolishness, it was the epoch of belief, it was the epoch of incredulity, it was the season of Light, it was the season of Darkness, it was the spring of hope, it was the winter of despair, we had everything before us, we had nothing before us, we were all going direct to Heaven, we were all going direct the other way—in short, the period was so far like the present period, that some of its noisiest authorities insisted on its being received, for good or for evil, in the superlative degree of comparison only.”</a:t>
            </a:r>
            <a:endParaRPr lang="en-US" dirty="0"/>
          </a:p>
        </p:txBody>
      </p:sp>
      <p:sp>
        <p:nvSpPr>
          <p:cNvPr id="5" name="Rectangle 4"/>
          <p:cNvSpPr/>
          <p:nvPr/>
        </p:nvSpPr>
        <p:spPr>
          <a:xfrm>
            <a:off x="2656702" y="4985237"/>
            <a:ext cx="6096000" cy="923330"/>
          </a:xfrm>
          <a:prstGeom prst="rect">
            <a:avLst/>
          </a:prstGeom>
        </p:spPr>
        <p:txBody>
          <a:bodyPr>
            <a:spAutoFit/>
          </a:bodyPr>
          <a:lstStyle/>
          <a:p>
            <a:r>
              <a:rPr lang="en-US" dirty="0">
                <a:solidFill>
                  <a:srgbClr val="3C4043"/>
                </a:solidFill>
                <a:latin typeface="Lato"/>
              </a:rPr>
              <a:t>“And the first one now</a:t>
            </a:r>
            <a:br>
              <a:rPr lang="en-US" dirty="0">
                <a:latin typeface="Lato"/>
              </a:rPr>
            </a:br>
            <a:r>
              <a:rPr lang="en-US" dirty="0">
                <a:solidFill>
                  <a:srgbClr val="3C4043"/>
                </a:solidFill>
                <a:latin typeface="Lato"/>
              </a:rPr>
              <a:t>Will later be last</a:t>
            </a:r>
            <a:br>
              <a:rPr lang="en-US" dirty="0">
                <a:latin typeface="Lato"/>
              </a:rPr>
            </a:br>
            <a:r>
              <a:rPr lang="en-US" dirty="0">
                <a:solidFill>
                  <a:srgbClr val="3C4043"/>
                </a:solidFill>
                <a:latin typeface="Lato"/>
              </a:rPr>
              <a:t>For the times they are a-</a:t>
            </a:r>
            <a:r>
              <a:rPr lang="en-US" dirty="0" err="1">
                <a:solidFill>
                  <a:srgbClr val="3C4043"/>
                </a:solidFill>
                <a:latin typeface="Lato"/>
              </a:rPr>
              <a:t>changin</a:t>
            </a:r>
            <a:r>
              <a:rPr lang="en-US" dirty="0">
                <a:solidFill>
                  <a:srgbClr val="3C4043"/>
                </a:solidFill>
                <a:latin typeface="Lato"/>
              </a:rPr>
              <a:t>'.”</a:t>
            </a:r>
            <a:endParaRPr lang="en-US" dirty="0">
              <a:latin typeface="Lato"/>
            </a:endParaRPr>
          </a:p>
        </p:txBody>
      </p:sp>
      <p:sp>
        <p:nvSpPr>
          <p:cNvPr id="6" name="TextBox 5"/>
          <p:cNvSpPr txBox="1"/>
          <p:nvPr/>
        </p:nvSpPr>
        <p:spPr>
          <a:xfrm>
            <a:off x="4062141" y="1546632"/>
            <a:ext cx="4067717" cy="523220"/>
          </a:xfrm>
          <a:prstGeom prst="rect">
            <a:avLst/>
          </a:prstGeom>
          <a:noFill/>
        </p:spPr>
        <p:txBody>
          <a:bodyPr wrap="none" rtlCol="0">
            <a:spAutoFit/>
          </a:bodyPr>
          <a:lstStyle/>
          <a:p>
            <a:r>
              <a:rPr lang="en-US" sz="2800" dirty="0"/>
              <a:t>document frequency: ‘evil’</a:t>
            </a:r>
          </a:p>
        </p:txBody>
      </p:sp>
      <p:sp>
        <p:nvSpPr>
          <p:cNvPr id="7" name="TextBox 6"/>
          <p:cNvSpPr txBox="1"/>
          <p:nvPr/>
        </p:nvSpPr>
        <p:spPr>
          <a:xfrm>
            <a:off x="1025856" y="3070125"/>
            <a:ext cx="678391" cy="830997"/>
          </a:xfrm>
          <a:prstGeom prst="rect">
            <a:avLst/>
          </a:prstGeom>
          <a:noFill/>
        </p:spPr>
        <p:txBody>
          <a:bodyPr wrap="none" rtlCol="0">
            <a:spAutoFit/>
          </a:bodyPr>
          <a:lstStyle/>
          <a:p>
            <a:r>
              <a:rPr lang="en-US" sz="4800" dirty="0">
                <a:solidFill>
                  <a:srgbClr val="00B050"/>
                </a:solidFill>
              </a:rPr>
              <a:t>✔</a:t>
            </a:r>
            <a:endParaRPr lang="en-US" sz="8000" dirty="0">
              <a:solidFill>
                <a:srgbClr val="00B050"/>
              </a:solidFill>
            </a:endParaRPr>
          </a:p>
        </p:txBody>
      </p:sp>
      <p:sp>
        <p:nvSpPr>
          <p:cNvPr id="9" name="TextBox 8"/>
          <p:cNvSpPr txBox="1"/>
          <p:nvPr/>
        </p:nvSpPr>
        <p:spPr>
          <a:xfrm>
            <a:off x="1113217" y="5031403"/>
            <a:ext cx="503664" cy="830997"/>
          </a:xfrm>
          <a:prstGeom prst="rect">
            <a:avLst/>
          </a:prstGeom>
          <a:noFill/>
        </p:spPr>
        <p:txBody>
          <a:bodyPr wrap="none" rtlCol="0">
            <a:spAutoFit/>
          </a:bodyPr>
          <a:lstStyle/>
          <a:p>
            <a:r>
              <a:rPr lang="en-US" sz="4800" i="1" dirty="0">
                <a:solidFill>
                  <a:srgbClr val="FF0000"/>
                </a:solidFill>
              </a:rPr>
              <a:t>X</a:t>
            </a:r>
            <a:endParaRPr lang="en-US" sz="8000" i="1" dirty="0">
              <a:solidFill>
                <a:srgbClr val="FF0000"/>
              </a:solidFill>
            </a:endParaRPr>
          </a:p>
        </p:txBody>
      </p:sp>
      <p:sp>
        <p:nvSpPr>
          <p:cNvPr id="10" name="TextBox 9"/>
          <p:cNvSpPr txBox="1"/>
          <p:nvPr/>
        </p:nvSpPr>
        <p:spPr>
          <a:xfrm>
            <a:off x="949711" y="1482264"/>
            <a:ext cx="830677" cy="646331"/>
          </a:xfrm>
          <a:prstGeom prst="rect">
            <a:avLst/>
          </a:prstGeom>
          <a:noFill/>
        </p:spPr>
        <p:txBody>
          <a:bodyPr wrap="none" rtlCol="0">
            <a:spAutoFit/>
          </a:bodyPr>
          <a:lstStyle/>
          <a:p>
            <a:r>
              <a:rPr lang="en-US" sz="3600" dirty="0"/>
              <a:t>1/2</a:t>
            </a:r>
          </a:p>
        </p:txBody>
      </p:sp>
    </p:spTree>
    <p:extLst>
      <p:ext uri="{BB962C8B-B14F-4D97-AF65-F5344CB8AC3E}">
        <p14:creationId xmlns:p14="http://schemas.microsoft.com/office/powerpoint/2010/main" val="2296195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861B132-5A80-4F26-B05B-B03B027B1F9A}"/>
              </a:ext>
            </a:extLst>
          </p:cNvPr>
          <p:cNvSpPr txBox="1">
            <a:spLocks/>
          </p:cNvSpPr>
          <p:nvPr/>
        </p:nvSpPr>
        <p:spPr>
          <a:xfrm>
            <a:off x="537904" y="274639"/>
            <a:ext cx="10972800" cy="1143000"/>
          </a:xfrm>
          <a:prstGeom prst="rect">
            <a:avLst/>
          </a:prstGeom>
        </p:spPr>
        <p:txBody>
          <a:bodyPr vert="horz" lIns="121920" tIns="60960" rIns="121920" bIns="60960" rtlCol="0" anchor="ctr">
            <a:normAutofit/>
          </a:bodyPr>
          <a:lstStyle>
            <a:lvl1pPr algn="ctr" defTabSz="914400" rtl="0" eaLnBrk="1" latinLnBrk="0" hangingPunct="1">
              <a:spcBef>
                <a:spcPct val="0"/>
              </a:spcBef>
              <a:buNone/>
              <a:defRPr sz="2800" b="0" i="0" kern="1200">
                <a:solidFill>
                  <a:schemeClr val="tx1"/>
                </a:solidFill>
                <a:latin typeface="Lato Regular" charset="0"/>
                <a:ea typeface="+mj-ea"/>
                <a:cs typeface="+mj-cs"/>
              </a:defRPr>
            </a:lvl1pPr>
          </a:lstStyle>
          <a:p>
            <a:endParaRPr lang="en-US" sz="3200" b="1" dirty="0"/>
          </a:p>
        </p:txBody>
      </p:sp>
      <p:pic>
        <p:nvPicPr>
          <p:cNvPr id="10" name="Picture 9">
            <a:extLst>
              <a:ext uri="{FF2B5EF4-FFF2-40B4-BE49-F238E27FC236}">
                <a16:creationId xmlns:a16="http://schemas.microsoft.com/office/drawing/2014/main" id="{63C08F0B-A411-3B4C-B4BC-1F201D2AE4D1}"/>
              </a:ext>
            </a:extLst>
          </p:cNvPr>
          <p:cNvPicPr>
            <a:picLocks noChangeAspect="1"/>
          </p:cNvPicPr>
          <p:nvPr/>
        </p:nvPicPr>
        <p:blipFill>
          <a:blip r:embed="rId2"/>
          <a:stretch>
            <a:fillRect/>
          </a:stretch>
        </p:blipFill>
        <p:spPr>
          <a:xfrm>
            <a:off x="0" y="1584832"/>
            <a:ext cx="12192000" cy="3688336"/>
          </a:xfrm>
          <a:prstGeom prst="rect">
            <a:avLst/>
          </a:prstGeom>
        </p:spPr>
      </p:pic>
      <p:sp>
        <p:nvSpPr>
          <p:cNvPr id="2" name="TextBox 1">
            <a:extLst>
              <a:ext uri="{FF2B5EF4-FFF2-40B4-BE49-F238E27FC236}">
                <a16:creationId xmlns:a16="http://schemas.microsoft.com/office/drawing/2014/main" id="{463E43F3-8EDF-344B-8D46-02C473ECA6FB}"/>
              </a:ext>
            </a:extLst>
          </p:cNvPr>
          <p:cNvSpPr txBox="1"/>
          <p:nvPr/>
        </p:nvSpPr>
        <p:spPr>
          <a:xfrm>
            <a:off x="8037095" y="6079958"/>
            <a:ext cx="1938672" cy="338554"/>
          </a:xfrm>
          <a:prstGeom prst="rect">
            <a:avLst/>
          </a:prstGeom>
          <a:noFill/>
        </p:spPr>
        <p:txBody>
          <a:bodyPr wrap="none" rtlCol="0">
            <a:spAutoFit/>
          </a:bodyPr>
          <a:lstStyle/>
          <a:p>
            <a:r>
              <a:rPr lang="en-US" sz="1600" dirty="0" err="1"/>
              <a:t>translate.google.com</a:t>
            </a:r>
            <a:endParaRPr lang="en-US" sz="1600" dirty="0"/>
          </a:p>
        </p:txBody>
      </p:sp>
      <p:sp>
        <p:nvSpPr>
          <p:cNvPr id="3" name="TextBox 2">
            <a:extLst>
              <a:ext uri="{FF2B5EF4-FFF2-40B4-BE49-F238E27FC236}">
                <a16:creationId xmlns:a16="http://schemas.microsoft.com/office/drawing/2014/main" id="{794DC748-D2C5-5844-8205-BDDC87302464}"/>
              </a:ext>
            </a:extLst>
          </p:cNvPr>
          <p:cNvSpPr txBox="1"/>
          <p:nvPr/>
        </p:nvSpPr>
        <p:spPr>
          <a:xfrm>
            <a:off x="5422233" y="6464969"/>
            <a:ext cx="184731" cy="461665"/>
          </a:xfrm>
          <a:prstGeom prst="rect">
            <a:avLst/>
          </a:prstGeom>
          <a:noFill/>
        </p:spPr>
        <p:txBody>
          <a:bodyPr wrap="none" rtlCol="0">
            <a:spAutoFit/>
          </a:bodyPr>
          <a:lstStyle/>
          <a:p>
            <a:endParaRPr lang="en-US" sz="2400" dirty="0"/>
          </a:p>
        </p:txBody>
      </p:sp>
      <p:sp>
        <p:nvSpPr>
          <p:cNvPr id="9" name="Title 1">
            <a:extLst>
              <a:ext uri="{FF2B5EF4-FFF2-40B4-BE49-F238E27FC236}">
                <a16:creationId xmlns:a16="http://schemas.microsoft.com/office/drawing/2014/main" id="{A50B5562-9328-C040-B9AD-3939F5638B28}"/>
              </a:ext>
            </a:extLst>
          </p:cNvPr>
          <p:cNvSpPr txBox="1">
            <a:spLocks/>
          </p:cNvSpPr>
          <p:nvPr/>
        </p:nvSpPr>
        <p:spPr>
          <a:xfrm>
            <a:off x="0" y="221672"/>
            <a:ext cx="12192000" cy="861129"/>
          </a:xfrm>
          <a:prstGeom prst="rect">
            <a:avLst/>
          </a:prstGeom>
        </p:spPr>
        <p:txBody>
          <a:bodyPr>
            <a:noAutofit/>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000" dirty="0"/>
              <a:t>Translation</a:t>
            </a:r>
          </a:p>
        </p:txBody>
      </p:sp>
    </p:spTree>
    <p:extLst>
      <p:ext uri="{BB962C8B-B14F-4D97-AF65-F5344CB8AC3E}">
        <p14:creationId xmlns:p14="http://schemas.microsoft.com/office/powerpoint/2010/main" val="462176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5786"/>
            <a:ext cx="12192000" cy="886896"/>
          </a:xfrm>
        </p:spPr>
        <p:txBody>
          <a:bodyPr>
            <a:noAutofit/>
          </a:bodyPr>
          <a:lstStyle/>
          <a:p>
            <a:r>
              <a:rPr lang="en-US" sz="4000" dirty="0"/>
              <a:t>term frequency-inverse document frequency (</a:t>
            </a:r>
            <a:r>
              <a:rPr lang="en-US" sz="4000" dirty="0" err="1"/>
              <a:t>tf-idf</a:t>
            </a:r>
            <a:r>
              <a:rPr lang="en-US" sz="4000" dirty="0"/>
              <a:t>)</a:t>
            </a:r>
          </a:p>
        </p:txBody>
      </p:sp>
      <mc:AlternateContent xmlns:mc="http://schemas.openxmlformats.org/markup-compatibility/2006" xmlns:a14="http://schemas.microsoft.com/office/drawing/2010/main">
        <mc:Choice Requires="a14">
          <p:sp>
            <p:nvSpPr>
              <p:cNvPr id="6" name="TextBox 5"/>
              <p:cNvSpPr txBox="1"/>
              <p:nvPr/>
            </p:nvSpPr>
            <p:spPr>
              <a:xfrm>
                <a:off x="6095998" y="1365303"/>
                <a:ext cx="5510163" cy="2169120"/>
              </a:xfrm>
              <a:prstGeom prst="rect">
                <a:avLst/>
              </a:prstGeom>
              <a:noFill/>
            </p:spPr>
            <p:txBody>
              <a:bodyPr wrap="none" rtlCol="0">
                <a:spAutoFit/>
              </a:bodyPr>
              <a:lstStyle/>
              <a:p>
                <a14:m>
                  <m:oMath xmlns:m="http://schemas.openxmlformats.org/officeDocument/2006/math">
                    <m:f>
                      <m:fPr>
                        <m:ctrlPr>
                          <a:rPr lang="en-US" sz="2800" i="1" smtClean="0">
                            <a:latin typeface="Cambria Math" panose="02040503050406030204" pitchFamily="18" charset="0"/>
                          </a:rPr>
                        </m:ctrlPr>
                      </m:fPr>
                      <m:num>
                        <m:r>
                          <m:rPr>
                            <m:nor/>
                          </m:rPr>
                          <a:rPr lang="en-US" sz="2800" b="0" i="0" dirty="0" smtClean="0"/>
                          <m:t>term</m:t>
                        </m:r>
                        <m:r>
                          <m:rPr>
                            <m:nor/>
                          </m:rPr>
                          <a:rPr lang="en-US" sz="2800" dirty="0"/>
                          <m:t> </m:t>
                        </m:r>
                        <m:r>
                          <m:rPr>
                            <m:nor/>
                          </m:rPr>
                          <a:rPr lang="en-US" sz="2800" dirty="0"/>
                          <m:t>frequency</m:t>
                        </m:r>
                      </m:num>
                      <m:den>
                        <m:r>
                          <m:rPr>
                            <m:nor/>
                          </m:rPr>
                          <a:rPr lang="en-US" sz="2800" dirty="0"/>
                          <m:t>document</m:t>
                        </m:r>
                        <m:r>
                          <m:rPr>
                            <m:nor/>
                          </m:rPr>
                          <a:rPr lang="en-US" sz="2800" dirty="0"/>
                          <m:t> </m:t>
                        </m:r>
                        <m:r>
                          <m:rPr>
                            <m:nor/>
                          </m:rPr>
                          <a:rPr lang="en-US" sz="2800" dirty="0"/>
                          <m:t>frequency</m:t>
                        </m:r>
                      </m:den>
                    </m:f>
                  </m:oMath>
                </a14:m>
                <a:r>
                  <a:rPr lang="en-US" sz="2800" dirty="0"/>
                  <a:t>      for ‘shaking’</a:t>
                </a:r>
              </a:p>
              <a:p>
                <a:endParaRPr lang="en-US" sz="2800" dirty="0"/>
              </a:p>
              <a:p>
                <a:pPr/>
                <a14:m>
                  <m:oMathPara xmlns:m="http://schemas.openxmlformats.org/officeDocument/2006/math">
                    <m:oMathParaPr>
                      <m:jc m:val="centerGroup"/>
                    </m:oMathParaPr>
                    <m:oMath xmlns:m="http://schemas.openxmlformats.org/officeDocument/2006/math">
                      <m:f>
                        <m:fPr>
                          <m:ctrlPr>
                            <a:rPr lang="en-US" sz="2800" i="1" dirty="0" smtClean="0">
                              <a:latin typeface="Cambria Math" panose="02040503050406030204" pitchFamily="18" charset="0"/>
                            </a:rPr>
                          </m:ctrlPr>
                        </m:fPr>
                        <m:num>
                          <m:r>
                            <a:rPr lang="en-US" sz="2800" b="0" i="1" dirty="0" smtClean="0">
                              <a:latin typeface="Cambria Math" panose="02040503050406030204" pitchFamily="18" charset="0"/>
                            </a:rPr>
                            <m:t>1/9</m:t>
                          </m:r>
                        </m:num>
                        <m:den>
                          <m:r>
                            <a:rPr lang="en-US" sz="2800" b="0" i="1" dirty="0" smtClean="0">
                              <a:latin typeface="Cambria Math" panose="02040503050406030204" pitchFamily="18" charset="0"/>
                            </a:rPr>
                            <m:t>1/7</m:t>
                          </m:r>
                        </m:den>
                      </m:f>
                      <m:r>
                        <a:rPr lang="en-US" sz="2800" b="0" i="1" dirty="0" smtClean="0">
                          <a:latin typeface="Cambria Math" panose="02040503050406030204" pitchFamily="18" charset="0"/>
                        </a:rPr>
                        <m:t>=.78</m:t>
                      </m:r>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6095998" y="1365303"/>
                <a:ext cx="5510163" cy="2169120"/>
              </a:xfrm>
              <a:prstGeom prst="rect">
                <a:avLst/>
              </a:prstGeom>
              <a:blipFill>
                <a:blip r:embed="rId2"/>
                <a:stretch>
                  <a:fillRect r="-664"/>
                </a:stretch>
              </a:blipFill>
            </p:spPr>
            <p:txBody>
              <a:bodyPr/>
              <a:lstStyle/>
              <a:p>
                <a:r>
                  <a:rPr lang="en-US">
                    <a:noFill/>
                  </a:rPr>
                  <a:t> </a:t>
                </a:r>
              </a:p>
            </p:txBody>
          </p:sp>
        </mc:Fallback>
      </mc:AlternateContent>
      <p:sp>
        <p:nvSpPr>
          <p:cNvPr id="11" name="TextBox 10"/>
          <p:cNvSpPr txBox="1"/>
          <p:nvPr/>
        </p:nvSpPr>
        <p:spPr>
          <a:xfrm>
            <a:off x="492728" y="1365303"/>
            <a:ext cx="4968959" cy="4708981"/>
          </a:xfrm>
          <a:prstGeom prst="rect">
            <a:avLst/>
          </a:prstGeom>
          <a:solidFill>
            <a:schemeClr val="bg1"/>
          </a:solidFill>
        </p:spPr>
        <p:txBody>
          <a:bodyPr wrap="square" rtlCol="0">
            <a:spAutoFit/>
          </a:bodyPr>
          <a:lstStyle/>
          <a:p>
            <a:pPr marL="342900" indent="-342900">
              <a:buFont typeface="Arial" panose="020B0604020202020204" pitchFamily="34" charset="0"/>
              <a:buChar char="•"/>
            </a:pPr>
            <a:r>
              <a:rPr lang="en-US" sz="2000" dirty="0"/>
              <a:t>What helps with morning sickness?</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How many months should I breastfeed?</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solidFill>
                  <a:srgbClr val="FF0000"/>
                </a:solidFill>
              </a:rPr>
              <a:t>I passed out and Mom said I was shaking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Where is the nearest clinic?</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 am having heavy bleeding, what should I do?</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What foods should I eat while pregnant?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My heart is racing and I can’t catch my breath</a:t>
            </a:r>
          </a:p>
        </p:txBody>
      </p:sp>
      <mc:AlternateContent xmlns:mc="http://schemas.openxmlformats.org/markup-compatibility/2006" xmlns:a14="http://schemas.microsoft.com/office/drawing/2010/main">
        <mc:Choice Requires="a14">
          <p:sp>
            <p:nvSpPr>
              <p:cNvPr id="12" name="TextBox 11"/>
              <p:cNvSpPr txBox="1"/>
              <p:nvPr/>
            </p:nvSpPr>
            <p:spPr>
              <a:xfrm>
                <a:off x="6095999" y="4029273"/>
                <a:ext cx="5510162" cy="2166875"/>
              </a:xfrm>
              <a:prstGeom prst="rect">
                <a:avLst/>
              </a:prstGeom>
              <a:noFill/>
            </p:spPr>
            <p:txBody>
              <a:bodyPr wrap="square" rtlCol="0">
                <a:spAutoFit/>
              </a:bodyPr>
              <a:lstStyle/>
              <a:p>
                <a14:m>
                  <m:oMath xmlns:m="http://schemas.openxmlformats.org/officeDocument/2006/math">
                    <m:f>
                      <m:fPr>
                        <m:ctrlPr>
                          <a:rPr lang="en-US" sz="2800" i="1" smtClean="0">
                            <a:latin typeface="Cambria Math" panose="02040503050406030204" pitchFamily="18" charset="0"/>
                          </a:rPr>
                        </m:ctrlPr>
                      </m:fPr>
                      <m:num>
                        <m:r>
                          <m:rPr>
                            <m:nor/>
                          </m:rPr>
                          <a:rPr lang="en-US" sz="2800" b="0" i="0" dirty="0" smtClean="0"/>
                          <m:t>term</m:t>
                        </m:r>
                        <m:r>
                          <m:rPr>
                            <m:nor/>
                          </m:rPr>
                          <a:rPr lang="en-US" sz="2800" dirty="0"/>
                          <m:t> </m:t>
                        </m:r>
                        <m:r>
                          <m:rPr>
                            <m:nor/>
                          </m:rPr>
                          <a:rPr lang="en-US" sz="2800" dirty="0"/>
                          <m:t>frequency</m:t>
                        </m:r>
                      </m:num>
                      <m:den>
                        <m:r>
                          <m:rPr>
                            <m:nor/>
                          </m:rPr>
                          <a:rPr lang="en-US" sz="2800" dirty="0"/>
                          <m:t>document</m:t>
                        </m:r>
                        <m:r>
                          <m:rPr>
                            <m:nor/>
                          </m:rPr>
                          <a:rPr lang="en-US" sz="2800" dirty="0"/>
                          <m:t> </m:t>
                        </m:r>
                        <m:r>
                          <m:rPr>
                            <m:nor/>
                          </m:rPr>
                          <a:rPr lang="en-US" sz="2800" dirty="0"/>
                          <m:t>frequency</m:t>
                        </m:r>
                      </m:den>
                    </m:f>
                  </m:oMath>
                </a14:m>
                <a:r>
                  <a:rPr lang="en-US" sz="2800" dirty="0"/>
                  <a:t>      for ‘I’</a:t>
                </a:r>
              </a:p>
              <a:p>
                <a:endParaRPr lang="en-US" sz="2800" dirty="0"/>
              </a:p>
              <a:p>
                <a:pPr/>
                <a14:m>
                  <m:oMathPara xmlns:m="http://schemas.openxmlformats.org/officeDocument/2006/math">
                    <m:oMathParaPr>
                      <m:jc m:val="centerGroup"/>
                    </m:oMathParaPr>
                    <m:oMath xmlns:m="http://schemas.openxmlformats.org/officeDocument/2006/math">
                      <m:f>
                        <m:fPr>
                          <m:ctrlPr>
                            <a:rPr lang="en-US" sz="2800" i="1" dirty="0" smtClean="0">
                              <a:latin typeface="Cambria Math" panose="02040503050406030204" pitchFamily="18" charset="0"/>
                            </a:rPr>
                          </m:ctrlPr>
                        </m:fPr>
                        <m:num>
                          <m:r>
                            <a:rPr lang="en-US" sz="2800" b="0" i="1" dirty="0" smtClean="0">
                              <a:latin typeface="Cambria Math" panose="02040503050406030204" pitchFamily="18" charset="0"/>
                            </a:rPr>
                            <m:t>2/9</m:t>
                          </m:r>
                        </m:num>
                        <m:den>
                          <m:r>
                            <a:rPr lang="en-US" sz="2800" b="0" i="1" dirty="0" smtClean="0">
                              <a:latin typeface="Cambria Math" panose="02040503050406030204" pitchFamily="18" charset="0"/>
                            </a:rPr>
                            <m:t>5/7</m:t>
                          </m:r>
                        </m:den>
                      </m:f>
                      <m:r>
                        <a:rPr lang="en-US" sz="2800" b="0" i="1" dirty="0" smtClean="0">
                          <a:latin typeface="Cambria Math" panose="02040503050406030204" pitchFamily="18" charset="0"/>
                        </a:rPr>
                        <m:t>=.31</m:t>
                      </m:r>
                    </m:oMath>
                  </m:oMathPara>
                </a14:m>
                <a:endParaRPr lang="en-US" sz="2800" dirty="0"/>
              </a:p>
            </p:txBody>
          </p:sp>
        </mc:Choice>
        <mc:Fallback xmlns="">
          <p:sp>
            <p:nvSpPr>
              <p:cNvPr id="12" name="TextBox 11"/>
              <p:cNvSpPr txBox="1">
                <a:spLocks noRot="1" noChangeAspect="1" noMove="1" noResize="1" noEditPoints="1" noAdjustHandles="1" noChangeArrowheads="1" noChangeShapeType="1" noTextEdit="1"/>
              </p:cNvSpPr>
              <p:nvPr/>
            </p:nvSpPr>
            <p:spPr>
              <a:xfrm>
                <a:off x="6095999" y="4029273"/>
                <a:ext cx="5510162" cy="21668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63487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840259"/>
          </a:xfrm>
        </p:spPr>
        <p:txBody>
          <a:bodyPr>
            <a:normAutofit fontScale="90000"/>
          </a:bodyPr>
          <a:lstStyle/>
          <a:p>
            <a:r>
              <a:rPr lang="en-US" dirty="0"/>
              <a:t>Preprocessing</a:t>
            </a:r>
          </a:p>
        </p:txBody>
      </p:sp>
      <p:sp>
        <p:nvSpPr>
          <p:cNvPr id="3" name="Content Placeholder 2"/>
          <p:cNvSpPr>
            <a:spLocks noGrp="1"/>
          </p:cNvSpPr>
          <p:nvPr>
            <p:ph idx="1"/>
          </p:nvPr>
        </p:nvSpPr>
        <p:spPr>
          <a:xfrm>
            <a:off x="609600" y="2113005"/>
            <a:ext cx="7879492" cy="4013159"/>
          </a:xfrm>
        </p:spPr>
        <p:txBody>
          <a:bodyPr>
            <a:noAutofit/>
          </a:bodyPr>
          <a:lstStyle/>
          <a:p>
            <a:r>
              <a:rPr lang="en-US" sz="2800" dirty="0"/>
              <a:t>remove punctuation</a:t>
            </a:r>
          </a:p>
          <a:p>
            <a:endParaRPr lang="en-US" sz="2800" dirty="0"/>
          </a:p>
          <a:p>
            <a:r>
              <a:rPr lang="en-US" sz="2800" dirty="0"/>
              <a:t>to lowercase</a:t>
            </a:r>
          </a:p>
          <a:p>
            <a:endParaRPr lang="en-US" sz="2800" dirty="0"/>
          </a:p>
          <a:p>
            <a:r>
              <a:rPr lang="en-US" sz="2800" dirty="0"/>
              <a:t>“tokenization”</a:t>
            </a:r>
          </a:p>
          <a:p>
            <a:endParaRPr lang="en-US" sz="2800" dirty="0"/>
          </a:p>
          <a:p>
            <a:r>
              <a:rPr lang="en-US" sz="2800" dirty="0"/>
              <a:t>“stemming” </a:t>
            </a:r>
          </a:p>
        </p:txBody>
      </p:sp>
      <p:sp>
        <p:nvSpPr>
          <p:cNvPr id="4" name="Rectangle 3"/>
          <p:cNvSpPr/>
          <p:nvPr/>
        </p:nvSpPr>
        <p:spPr>
          <a:xfrm>
            <a:off x="5252280" y="5746576"/>
            <a:ext cx="6250429" cy="369332"/>
          </a:xfrm>
          <a:prstGeom prst="rect">
            <a:avLst/>
          </a:prstGeom>
        </p:spPr>
        <p:txBody>
          <a:bodyPr wrap="none">
            <a:spAutoFit/>
          </a:bodyPr>
          <a:lstStyle/>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i</a:t>
            </a:r>
            <a:r>
              <a:rPr lang="en-US" dirty="0">
                <a:solidFill>
                  <a:srgbClr val="000000"/>
                </a:solidFill>
                <a:latin typeface="Courier New" panose="02070309020205020404" pitchFamily="49" charset="0"/>
              </a:rPr>
              <a:t>, pass, out, and, mom, said, </a:t>
            </a:r>
            <a:r>
              <a:rPr lang="en-US" dirty="0" err="1">
                <a:solidFill>
                  <a:srgbClr val="000000"/>
                </a:solidFill>
                <a:latin typeface="Courier New" panose="02070309020205020404" pitchFamily="49" charset="0"/>
              </a:rPr>
              <a:t>i</a:t>
            </a:r>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wa</a:t>
            </a:r>
            <a:r>
              <a:rPr lang="en-US" dirty="0">
                <a:solidFill>
                  <a:srgbClr val="000000"/>
                </a:solidFill>
                <a:latin typeface="Courier New" panose="02070309020205020404" pitchFamily="49" charset="0"/>
              </a:rPr>
              <a:t>, shake]</a:t>
            </a:r>
            <a:endParaRPr lang="en-US" dirty="0"/>
          </a:p>
        </p:txBody>
      </p:sp>
      <p:sp>
        <p:nvSpPr>
          <p:cNvPr id="5" name="Rectangle 4"/>
          <p:cNvSpPr/>
          <p:nvPr/>
        </p:nvSpPr>
        <p:spPr>
          <a:xfrm>
            <a:off x="5252280" y="1748800"/>
            <a:ext cx="5836854" cy="369332"/>
          </a:xfrm>
          <a:prstGeom prst="rect">
            <a:avLst/>
          </a:prstGeom>
        </p:spPr>
        <p:txBody>
          <a:bodyPr wrap="none">
            <a:spAutoFit/>
          </a:bodyPr>
          <a:lstStyle/>
          <a:p>
            <a:r>
              <a:rPr lang="en-US" dirty="0">
                <a:solidFill>
                  <a:srgbClr val="000000"/>
                </a:solidFill>
                <a:latin typeface="Courier New" panose="02070309020205020404" pitchFamily="49" charset="0"/>
              </a:rPr>
              <a:t>I passed out, and Mom said I was shaking.</a:t>
            </a:r>
            <a:endParaRPr lang="en-US" dirty="0"/>
          </a:p>
        </p:txBody>
      </p:sp>
      <p:sp>
        <p:nvSpPr>
          <p:cNvPr id="6" name="Rectangle 5"/>
          <p:cNvSpPr/>
          <p:nvPr/>
        </p:nvSpPr>
        <p:spPr>
          <a:xfrm>
            <a:off x="5252280" y="2752090"/>
            <a:ext cx="5561138" cy="369332"/>
          </a:xfrm>
          <a:prstGeom prst="rect">
            <a:avLst/>
          </a:prstGeom>
        </p:spPr>
        <p:txBody>
          <a:bodyPr wrap="none">
            <a:spAutoFit/>
          </a:bodyPr>
          <a:lstStyle/>
          <a:p>
            <a:r>
              <a:rPr lang="en-US" dirty="0">
                <a:solidFill>
                  <a:srgbClr val="000000"/>
                </a:solidFill>
                <a:latin typeface="Courier New" panose="02070309020205020404" pitchFamily="49" charset="0"/>
              </a:rPr>
              <a:t>I passed out and Mom said I was shaking</a:t>
            </a:r>
            <a:endParaRPr lang="en-US" dirty="0"/>
          </a:p>
        </p:txBody>
      </p:sp>
      <p:sp>
        <p:nvSpPr>
          <p:cNvPr id="7" name="Rectangle 6"/>
          <p:cNvSpPr/>
          <p:nvPr/>
        </p:nvSpPr>
        <p:spPr>
          <a:xfrm>
            <a:off x="5252280" y="3750252"/>
            <a:ext cx="5561138" cy="369332"/>
          </a:xfrm>
          <a:prstGeom prst="rect">
            <a:avLst/>
          </a:prstGeom>
        </p:spPr>
        <p:txBody>
          <a:bodyPr wrap="none">
            <a:spAutoFit/>
          </a:bodyPr>
          <a:lstStyle/>
          <a:p>
            <a:r>
              <a:rPr lang="en-US" dirty="0">
                <a:solidFill>
                  <a:srgbClr val="000000"/>
                </a:solidFill>
                <a:latin typeface="Courier New" panose="02070309020205020404" pitchFamily="49" charset="0"/>
              </a:rPr>
              <a:t>i passed out and mom said </a:t>
            </a:r>
            <a:r>
              <a:rPr lang="en-US" dirty="0" err="1">
                <a:solidFill>
                  <a:srgbClr val="000000"/>
                </a:solidFill>
                <a:latin typeface="Courier New" panose="02070309020205020404" pitchFamily="49" charset="0"/>
              </a:rPr>
              <a:t>i</a:t>
            </a:r>
            <a:r>
              <a:rPr lang="en-US" dirty="0">
                <a:solidFill>
                  <a:srgbClr val="000000"/>
                </a:solidFill>
                <a:latin typeface="Courier New" panose="02070309020205020404" pitchFamily="49" charset="0"/>
              </a:rPr>
              <a:t> was shaking</a:t>
            </a:r>
            <a:endParaRPr lang="en-US" dirty="0"/>
          </a:p>
        </p:txBody>
      </p:sp>
      <p:sp>
        <p:nvSpPr>
          <p:cNvPr id="8" name="Rectangle 7"/>
          <p:cNvSpPr/>
          <p:nvPr/>
        </p:nvSpPr>
        <p:spPr>
          <a:xfrm>
            <a:off x="5252280" y="4748414"/>
            <a:ext cx="6939720" cy="369332"/>
          </a:xfrm>
          <a:prstGeom prst="rect">
            <a:avLst/>
          </a:prstGeom>
        </p:spPr>
        <p:txBody>
          <a:bodyPr wrap="none">
            <a:spAutoFit/>
          </a:bodyPr>
          <a:lstStyle/>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i</a:t>
            </a:r>
            <a:r>
              <a:rPr lang="en-US" dirty="0">
                <a:solidFill>
                  <a:srgbClr val="000000"/>
                </a:solidFill>
                <a:latin typeface="Courier New" panose="02070309020205020404" pitchFamily="49" charset="0"/>
              </a:rPr>
              <a:t>, passed, out, and, mom, said, </a:t>
            </a:r>
            <a:r>
              <a:rPr lang="en-US" dirty="0" err="1">
                <a:solidFill>
                  <a:srgbClr val="000000"/>
                </a:solidFill>
                <a:latin typeface="Courier New" panose="02070309020205020404" pitchFamily="49" charset="0"/>
              </a:rPr>
              <a:t>i</a:t>
            </a:r>
            <a:r>
              <a:rPr lang="en-US" dirty="0">
                <a:solidFill>
                  <a:srgbClr val="000000"/>
                </a:solidFill>
                <a:latin typeface="Courier New" panose="02070309020205020404" pitchFamily="49" charset="0"/>
              </a:rPr>
              <a:t>, was, shaking]</a:t>
            </a:r>
            <a:endParaRPr lang="en-US" dirty="0"/>
          </a:p>
        </p:txBody>
      </p:sp>
    </p:spTree>
    <p:extLst>
      <p:ext uri="{BB962C8B-B14F-4D97-AF65-F5344CB8AC3E}">
        <p14:creationId xmlns:p14="http://schemas.microsoft.com/office/powerpoint/2010/main" val="32397170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E6C75-981A-CE43-BF41-489584A6762C}"/>
              </a:ext>
            </a:extLst>
          </p:cNvPr>
          <p:cNvSpPr>
            <a:spLocks noGrp="1"/>
          </p:cNvSpPr>
          <p:nvPr>
            <p:ph type="title"/>
          </p:nvPr>
        </p:nvSpPr>
        <p:spPr/>
        <p:txBody>
          <a:bodyPr>
            <a:normAutofit/>
          </a:bodyPr>
          <a:lstStyle/>
          <a:p>
            <a:r>
              <a:rPr lang="en-US" dirty="0"/>
              <a:t>NLP in Medicine So Far</a:t>
            </a:r>
          </a:p>
        </p:txBody>
      </p:sp>
      <p:sp>
        <p:nvSpPr>
          <p:cNvPr id="3" name="Text Placeholder 2">
            <a:extLst>
              <a:ext uri="{FF2B5EF4-FFF2-40B4-BE49-F238E27FC236}">
                <a16:creationId xmlns:a16="http://schemas.microsoft.com/office/drawing/2014/main" id="{2192C14B-CD68-244B-BF57-15B655B24E91}"/>
              </a:ext>
            </a:extLst>
          </p:cNvPr>
          <p:cNvSpPr>
            <a:spLocks noGrp="1"/>
          </p:cNvSpPr>
          <p:nvPr>
            <p:ph type="body" idx="1"/>
          </p:nvPr>
        </p:nvSpPr>
        <p:spPr/>
        <p:txBody>
          <a:bodyPr/>
          <a:lstStyle/>
          <a:p>
            <a:r>
              <a:rPr lang="en-US" dirty="0"/>
              <a:t>(mostly bag of words)</a:t>
            </a:r>
          </a:p>
        </p:txBody>
      </p:sp>
    </p:spTree>
    <p:extLst>
      <p:ext uri="{BB962C8B-B14F-4D97-AF65-F5344CB8AC3E}">
        <p14:creationId xmlns:p14="http://schemas.microsoft.com/office/powerpoint/2010/main" val="2015782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Survey of NLP in JAMA…</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959" y="1583696"/>
            <a:ext cx="7150083" cy="4766721"/>
          </a:xfrm>
          <a:prstGeom prst="rect">
            <a:avLst/>
          </a:prstGeom>
        </p:spPr>
      </p:pic>
    </p:spTree>
    <p:extLst>
      <p:ext uri="{BB962C8B-B14F-4D97-AF65-F5344CB8AC3E}">
        <p14:creationId xmlns:p14="http://schemas.microsoft.com/office/powerpoint/2010/main" val="36727811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Survey of NLP in JAMA…</a:t>
            </a:r>
          </a:p>
        </p:txBody>
      </p:sp>
      <p:sp>
        <p:nvSpPr>
          <p:cNvPr id="4" name="Rectangle 3"/>
          <p:cNvSpPr/>
          <p:nvPr/>
        </p:nvSpPr>
        <p:spPr>
          <a:xfrm>
            <a:off x="1366936" y="3289306"/>
            <a:ext cx="2185214" cy="954107"/>
          </a:xfrm>
          <a:prstGeom prst="rect">
            <a:avLst/>
          </a:prstGeom>
        </p:spPr>
        <p:txBody>
          <a:bodyPr wrap="none">
            <a:spAutoFit/>
          </a:bodyPr>
          <a:lstStyle/>
          <a:p>
            <a:pPr defTabSz="609539">
              <a:defRPr/>
            </a:pPr>
            <a:r>
              <a:rPr lang="en-US" sz="2800" b="1" dirty="0">
                <a:solidFill>
                  <a:srgbClr val="1F497D"/>
                </a:solidFill>
                <a:latin typeface="Helvetica Neue"/>
              </a:rPr>
              <a:t>28</a:t>
            </a:r>
            <a:r>
              <a:rPr lang="en-US" sz="2800" dirty="0">
                <a:solidFill>
                  <a:srgbClr val="333333"/>
                </a:solidFill>
                <a:latin typeface="Helvetica Neue"/>
              </a:rPr>
              <a:t> research </a:t>
            </a:r>
          </a:p>
          <a:p>
            <a:pPr defTabSz="609539">
              <a:defRPr/>
            </a:pPr>
            <a:r>
              <a:rPr lang="en-US" sz="2800" dirty="0">
                <a:solidFill>
                  <a:srgbClr val="333333"/>
                </a:solidFill>
                <a:latin typeface="Helvetica Neue"/>
              </a:rPr>
              <a:t>articles</a:t>
            </a:r>
          </a:p>
        </p:txBody>
      </p:sp>
      <p:sp>
        <p:nvSpPr>
          <p:cNvPr id="5" name="Rectangle 4"/>
          <p:cNvSpPr/>
          <p:nvPr/>
        </p:nvSpPr>
        <p:spPr>
          <a:xfrm>
            <a:off x="5493896" y="1971568"/>
            <a:ext cx="5666280" cy="523220"/>
          </a:xfrm>
          <a:prstGeom prst="rect">
            <a:avLst/>
          </a:prstGeom>
        </p:spPr>
        <p:txBody>
          <a:bodyPr wrap="square">
            <a:spAutoFit/>
          </a:bodyPr>
          <a:lstStyle/>
          <a:p>
            <a:pPr defTabSz="609539">
              <a:defRPr/>
            </a:pPr>
            <a:r>
              <a:rPr lang="en-US" sz="2800" b="1" dirty="0">
                <a:solidFill>
                  <a:srgbClr val="9BBB59"/>
                </a:solidFill>
                <a:latin typeface="Helvetica Neue"/>
              </a:rPr>
              <a:t>1</a:t>
            </a:r>
            <a:r>
              <a:rPr lang="en-US" sz="2800" dirty="0">
                <a:solidFill>
                  <a:srgbClr val="333333"/>
                </a:solidFill>
                <a:latin typeface="Helvetica Neue"/>
              </a:rPr>
              <a:t> uses word vectors</a:t>
            </a:r>
          </a:p>
        </p:txBody>
      </p:sp>
      <p:sp>
        <p:nvSpPr>
          <p:cNvPr id="6" name="Rectangle 5"/>
          <p:cNvSpPr/>
          <p:nvPr/>
        </p:nvSpPr>
        <p:spPr>
          <a:xfrm>
            <a:off x="5493896" y="3504750"/>
            <a:ext cx="6698104" cy="523220"/>
          </a:xfrm>
          <a:prstGeom prst="rect">
            <a:avLst/>
          </a:prstGeom>
        </p:spPr>
        <p:txBody>
          <a:bodyPr wrap="square">
            <a:spAutoFit/>
          </a:bodyPr>
          <a:lstStyle/>
          <a:p>
            <a:pPr defTabSz="609539">
              <a:defRPr/>
            </a:pPr>
            <a:r>
              <a:rPr lang="en-US" sz="2800" b="1" dirty="0">
                <a:solidFill>
                  <a:srgbClr val="8064A2"/>
                </a:solidFill>
                <a:latin typeface="Helvetica Neue"/>
              </a:rPr>
              <a:t>28 </a:t>
            </a:r>
            <a:r>
              <a:rPr lang="en-US" sz="2800" dirty="0">
                <a:solidFill>
                  <a:srgbClr val="333333"/>
                </a:solidFill>
                <a:latin typeface="Helvetica Neue"/>
              </a:rPr>
              <a:t>use word counts or frequencies</a:t>
            </a:r>
          </a:p>
        </p:txBody>
      </p:sp>
      <p:cxnSp>
        <p:nvCxnSpPr>
          <p:cNvPr id="9" name="Straight Connector 8"/>
          <p:cNvCxnSpPr>
            <a:stCxn id="4" idx="3"/>
            <a:endCxn id="5" idx="1"/>
          </p:cNvCxnSpPr>
          <p:nvPr/>
        </p:nvCxnSpPr>
        <p:spPr>
          <a:xfrm flipV="1">
            <a:off x="3552150" y="2269655"/>
            <a:ext cx="1941748" cy="1496704"/>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a:stCxn id="4" idx="3"/>
            <a:endCxn id="6" idx="1"/>
          </p:cNvCxnSpPr>
          <p:nvPr/>
        </p:nvCxnSpPr>
        <p:spPr>
          <a:xfrm>
            <a:off x="3605157" y="3781748"/>
            <a:ext cx="1888740" cy="0"/>
          </a:xfrm>
          <a:prstGeom prst="line">
            <a:avLst/>
          </a:prstGeom>
        </p:spPr>
        <p:style>
          <a:lnRef idx="2">
            <a:schemeClr val="dk1"/>
          </a:lnRef>
          <a:fillRef idx="0">
            <a:schemeClr val="dk1"/>
          </a:fillRef>
          <a:effectRef idx="1">
            <a:schemeClr val="dk1"/>
          </a:effectRef>
          <a:fontRef idx="minor">
            <a:schemeClr val="tx1"/>
          </a:fontRef>
        </p:style>
      </p:cxnSp>
      <p:sp>
        <p:nvSpPr>
          <p:cNvPr id="12" name="Rectangle 11"/>
          <p:cNvSpPr/>
          <p:nvPr/>
        </p:nvSpPr>
        <p:spPr>
          <a:xfrm>
            <a:off x="5493897" y="4402931"/>
            <a:ext cx="6258393" cy="1384995"/>
          </a:xfrm>
          <a:prstGeom prst="rect">
            <a:avLst/>
          </a:prstGeom>
        </p:spPr>
        <p:txBody>
          <a:bodyPr wrap="square">
            <a:spAutoFit/>
          </a:bodyPr>
          <a:lstStyle/>
          <a:p>
            <a:pPr marL="457189" indent="-457189" defTabSz="609539">
              <a:buFont typeface="Arial" panose="020B0604020202020204" pitchFamily="34" charset="0"/>
              <a:buChar char="•"/>
              <a:defRPr/>
            </a:pPr>
            <a:r>
              <a:rPr lang="en-US" sz="2800" dirty="0">
                <a:solidFill>
                  <a:srgbClr val="333333"/>
                </a:solidFill>
                <a:latin typeface="Helvetica Neue"/>
              </a:rPr>
              <a:t>The majority of these search only for a limited number of keywords or expressions</a:t>
            </a:r>
          </a:p>
        </p:txBody>
      </p:sp>
    </p:spTree>
    <p:extLst>
      <p:ext uri="{BB962C8B-B14F-4D97-AF65-F5344CB8AC3E}">
        <p14:creationId xmlns:p14="http://schemas.microsoft.com/office/powerpoint/2010/main" val="4289386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Survey of NLP in JAMA…</a:t>
            </a:r>
          </a:p>
        </p:txBody>
      </p:sp>
      <p:sp>
        <p:nvSpPr>
          <p:cNvPr id="4" name="Rectangle 3"/>
          <p:cNvSpPr/>
          <p:nvPr/>
        </p:nvSpPr>
        <p:spPr>
          <a:xfrm>
            <a:off x="1366936" y="3289306"/>
            <a:ext cx="2185214" cy="954107"/>
          </a:xfrm>
          <a:prstGeom prst="rect">
            <a:avLst/>
          </a:prstGeom>
        </p:spPr>
        <p:txBody>
          <a:bodyPr wrap="none">
            <a:spAutoFit/>
          </a:bodyPr>
          <a:lstStyle/>
          <a:p>
            <a:pPr defTabSz="609539">
              <a:defRPr/>
            </a:pPr>
            <a:r>
              <a:rPr lang="en-US" sz="2800" b="1" dirty="0">
                <a:solidFill>
                  <a:srgbClr val="1F497D"/>
                </a:solidFill>
                <a:latin typeface="Helvetica Neue"/>
              </a:rPr>
              <a:t>28</a:t>
            </a:r>
            <a:r>
              <a:rPr lang="en-US" sz="2800" dirty="0">
                <a:solidFill>
                  <a:srgbClr val="333333"/>
                </a:solidFill>
                <a:latin typeface="Helvetica Neue"/>
              </a:rPr>
              <a:t> research </a:t>
            </a:r>
          </a:p>
          <a:p>
            <a:pPr defTabSz="609539">
              <a:defRPr/>
            </a:pPr>
            <a:r>
              <a:rPr lang="en-US" sz="2800" dirty="0">
                <a:solidFill>
                  <a:srgbClr val="333333"/>
                </a:solidFill>
                <a:latin typeface="Helvetica Neue"/>
              </a:rPr>
              <a:t>articles</a:t>
            </a:r>
          </a:p>
        </p:txBody>
      </p:sp>
      <p:sp>
        <p:nvSpPr>
          <p:cNvPr id="5" name="Rectangle 4"/>
          <p:cNvSpPr/>
          <p:nvPr/>
        </p:nvSpPr>
        <p:spPr>
          <a:xfrm>
            <a:off x="5493897" y="1792602"/>
            <a:ext cx="5666280" cy="954107"/>
          </a:xfrm>
          <a:prstGeom prst="rect">
            <a:avLst/>
          </a:prstGeom>
        </p:spPr>
        <p:txBody>
          <a:bodyPr wrap="square">
            <a:spAutoFit/>
          </a:bodyPr>
          <a:lstStyle/>
          <a:p>
            <a:pPr defTabSz="609539">
              <a:defRPr/>
            </a:pPr>
            <a:r>
              <a:rPr lang="en-US" sz="2800" b="1" dirty="0">
                <a:solidFill>
                  <a:srgbClr val="9BBB59"/>
                </a:solidFill>
                <a:latin typeface="Helvetica Neue"/>
              </a:rPr>
              <a:t>4</a:t>
            </a:r>
            <a:r>
              <a:rPr lang="en-US" sz="2800" dirty="0">
                <a:solidFill>
                  <a:srgbClr val="333333"/>
                </a:solidFill>
                <a:latin typeface="Helvetica Neue"/>
              </a:rPr>
              <a:t> utilize EHR text features in predictive models (e.g. mortality)</a:t>
            </a:r>
          </a:p>
        </p:txBody>
      </p:sp>
      <p:sp>
        <p:nvSpPr>
          <p:cNvPr id="6" name="Rectangle 5"/>
          <p:cNvSpPr/>
          <p:nvPr/>
        </p:nvSpPr>
        <p:spPr>
          <a:xfrm>
            <a:off x="5493897" y="3289305"/>
            <a:ext cx="5529179" cy="954107"/>
          </a:xfrm>
          <a:prstGeom prst="rect">
            <a:avLst/>
          </a:prstGeom>
        </p:spPr>
        <p:txBody>
          <a:bodyPr wrap="square">
            <a:spAutoFit/>
          </a:bodyPr>
          <a:lstStyle/>
          <a:p>
            <a:pPr defTabSz="609539">
              <a:defRPr/>
            </a:pPr>
            <a:r>
              <a:rPr lang="en-US" sz="2800" b="1" dirty="0">
                <a:solidFill>
                  <a:srgbClr val="8064A2"/>
                </a:solidFill>
                <a:latin typeface="Helvetica Neue"/>
              </a:rPr>
              <a:t>20</a:t>
            </a:r>
            <a:r>
              <a:rPr lang="en-US" sz="2800" dirty="0">
                <a:solidFill>
                  <a:srgbClr val="333333"/>
                </a:solidFill>
                <a:latin typeface="Helvetica Neue"/>
              </a:rPr>
              <a:t> identify specific diagnoses or medical events from the EHR</a:t>
            </a:r>
          </a:p>
        </p:txBody>
      </p:sp>
      <p:sp>
        <p:nvSpPr>
          <p:cNvPr id="7" name="Rectangle 6"/>
          <p:cNvSpPr/>
          <p:nvPr/>
        </p:nvSpPr>
        <p:spPr>
          <a:xfrm>
            <a:off x="5493897" y="4786007"/>
            <a:ext cx="5081664" cy="954107"/>
          </a:xfrm>
          <a:prstGeom prst="rect">
            <a:avLst/>
          </a:prstGeom>
        </p:spPr>
        <p:txBody>
          <a:bodyPr wrap="square">
            <a:spAutoFit/>
          </a:bodyPr>
          <a:lstStyle/>
          <a:p>
            <a:pPr defTabSz="609539">
              <a:defRPr/>
            </a:pPr>
            <a:r>
              <a:rPr lang="en-US" sz="2800" b="1" dirty="0">
                <a:solidFill>
                  <a:srgbClr val="4BACC6"/>
                </a:solidFill>
                <a:latin typeface="Helvetica Neue"/>
              </a:rPr>
              <a:t>4</a:t>
            </a:r>
            <a:r>
              <a:rPr lang="en-US" sz="2800" dirty="0">
                <a:solidFill>
                  <a:srgbClr val="333333"/>
                </a:solidFill>
                <a:latin typeface="Helvetica Neue"/>
              </a:rPr>
              <a:t> identify other care-related information in the EHR</a:t>
            </a:r>
          </a:p>
        </p:txBody>
      </p:sp>
      <p:cxnSp>
        <p:nvCxnSpPr>
          <p:cNvPr id="9" name="Straight Connector 8"/>
          <p:cNvCxnSpPr>
            <a:stCxn id="4" idx="3"/>
            <a:endCxn id="5" idx="1"/>
          </p:cNvCxnSpPr>
          <p:nvPr/>
        </p:nvCxnSpPr>
        <p:spPr>
          <a:xfrm flipV="1">
            <a:off x="3552150" y="2269655"/>
            <a:ext cx="1941748" cy="1496704"/>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a:cxnSpLocks/>
            <a:stCxn id="4" idx="3"/>
            <a:endCxn id="6" idx="1"/>
          </p:cNvCxnSpPr>
          <p:nvPr/>
        </p:nvCxnSpPr>
        <p:spPr>
          <a:xfrm flipV="1">
            <a:off x="3605156" y="3781748"/>
            <a:ext cx="1888741" cy="1"/>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a:stCxn id="4" idx="3"/>
            <a:endCxn id="7" idx="1"/>
          </p:cNvCxnSpPr>
          <p:nvPr/>
        </p:nvCxnSpPr>
        <p:spPr>
          <a:xfrm>
            <a:off x="3552150" y="3766359"/>
            <a:ext cx="1941748" cy="1496703"/>
          </a:xfrm>
          <a:prstGeom prst="line">
            <a:avLst/>
          </a:prstGeom>
        </p:spPr>
        <p:style>
          <a:lnRef idx="2">
            <a:schemeClr val="dk1"/>
          </a:lnRef>
          <a:fillRef idx="0">
            <a:schemeClr val="dk1"/>
          </a:fillRef>
          <a:effectRef idx="1">
            <a:schemeClr val="dk1"/>
          </a:effectRef>
          <a:fontRef idx="minor">
            <a:schemeClr val="tx1"/>
          </a:fontRef>
        </p:style>
      </p:cxnSp>
      <p:sp>
        <p:nvSpPr>
          <p:cNvPr id="12" name="Rectangle 11">
            <a:extLst>
              <a:ext uri="{FF2B5EF4-FFF2-40B4-BE49-F238E27FC236}">
                <a16:creationId xmlns:a16="http://schemas.microsoft.com/office/drawing/2014/main" id="{615AFE64-E8F4-C94C-8292-CEC90B740436}"/>
              </a:ext>
            </a:extLst>
          </p:cNvPr>
          <p:cNvSpPr/>
          <p:nvPr/>
        </p:nvSpPr>
        <p:spPr>
          <a:xfrm>
            <a:off x="1366937" y="5247673"/>
            <a:ext cx="2964273" cy="954107"/>
          </a:xfrm>
          <a:prstGeom prst="rect">
            <a:avLst/>
          </a:prstGeom>
        </p:spPr>
        <p:txBody>
          <a:bodyPr wrap="none">
            <a:spAutoFit/>
          </a:bodyPr>
          <a:lstStyle/>
          <a:p>
            <a:pPr defTabSz="609539">
              <a:defRPr/>
            </a:pPr>
            <a:r>
              <a:rPr lang="en-US" sz="2800" b="1" dirty="0">
                <a:solidFill>
                  <a:schemeClr val="accent2"/>
                </a:solidFill>
                <a:latin typeface="Helvetica Neue"/>
              </a:rPr>
              <a:t>0</a:t>
            </a:r>
            <a:r>
              <a:rPr lang="en-US" sz="2800" dirty="0">
                <a:solidFill>
                  <a:srgbClr val="333333"/>
                </a:solidFill>
                <a:latin typeface="Helvetica Neue"/>
              </a:rPr>
              <a:t> interpret words </a:t>
            </a:r>
          </a:p>
          <a:p>
            <a:pPr defTabSz="609539">
              <a:defRPr/>
            </a:pPr>
            <a:r>
              <a:rPr lang="en-US" sz="2800" i="1" dirty="0" err="1">
                <a:solidFill>
                  <a:srgbClr val="333333"/>
                </a:solidFill>
                <a:latin typeface="Helvetica Neue"/>
              </a:rPr>
              <a:t>i</a:t>
            </a:r>
            <a:r>
              <a:rPr lang="en-US" sz="2800" i="1" dirty="0">
                <a:solidFill>
                  <a:srgbClr val="333333"/>
                </a:solidFill>
                <a:latin typeface="Helvetica Neue"/>
              </a:rPr>
              <a:t>n context</a:t>
            </a:r>
          </a:p>
        </p:txBody>
      </p:sp>
    </p:spTree>
    <p:extLst>
      <p:ext uri="{BB962C8B-B14F-4D97-AF65-F5344CB8AC3E}">
        <p14:creationId xmlns:p14="http://schemas.microsoft.com/office/powerpoint/2010/main" val="154735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12BDCC-3444-2F42-919B-3E437128B740}"/>
              </a:ext>
            </a:extLst>
          </p:cNvPr>
          <p:cNvPicPr>
            <a:picLocks noChangeAspect="1"/>
          </p:cNvPicPr>
          <p:nvPr/>
        </p:nvPicPr>
        <p:blipFill>
          <a:blip r:embed="rId3"/>
          <a:stretch>
            <a:fillRect/>
          </a:stretch>
        </p:blipFill>
        <p:spPr>
          <a:xfrm>
            <a:off x="50800" y="2825751"/>
            <a:ext cx="12090400" cy="3619500"/>
          </a:xfrm>
          <a:prstGeom prst="rect">
            <a:avLst/>
          </a:prstGeom>
        </p:spPr>
      </p:pic>
      <p:sp>
        <p:nvSpPr>
          <p:cNvPr id="2" name="Title 1">
            <a:extLst>
              <a:ext uri="{FF2B5EF4-FFF2-40B4-BE49-F238E27FC236}">
                <a16:creationId xmlns:a16="http://schemas.microsoft.com/office/drawing/2014/main" id="{871F1501-DA6F-7C45-90B8-46245F6ED1D5}"/>
              </a:ext>
            </a:extLst>
          </p:cNvPr>
          <p:cNvSpPr>
            <a:spLocks noGrp="1"/>
          </p:cNvSpPr>
          <p:nvPr>
            <p:ph type="title"/>
          </p:nvPr>
        </p:nvSpPr>
        <p:spPr>
          <a:xfrm>
            <a:off x="0" y="0"/>
            <a:ext cx="12192000" cy="1143000"/>
          </a:xfrm>
        </p:spPr>
        <p:txBody>
          <a:bodyPr>
            <a:normAutofit fontScale="90000"/>
          </a:bodyPr>
          <a:lstStyle/>
          <a:p>
            <a:r>
              <a:rPr lang="en-US" dirty="0"/>
              <a:t>Hypoxemia Prediction during Surgery</a:t>
            </a:r>
          </a:p>
        </p:txBody>
      </p:sp>
      <p:sp>
        <p:nvSpPr>
          <p:cNvPr id="4" name="Rectangle 3">
            <a:extLst>
              <a:ext uri="{FF2B5EF4-FFF2-40B4-BE49-F238E27FC236}">
                <a16:creationId xmlns:a16="http://schemas.microsoft.com/office/drawing/2014/main" id="{BB868B44-B08A-F741-AB14-436EBD01F62B}"/>
              </a:ext>
            </a:extLst>
          </p:cNvPr>
          <p:cNvSpPr/>
          <p:nvPr/>
        </p:nvSpPr>
        <p:spPr>
          <a:xfrm>
            <a:off x="609601" y="1199546"/>
            <a:ext cx="10806545" cy="1569660"/>
          </a:xfrm>
          <a:prstGeom prst="rect">
            <a:avLst/>
          </a:prstGeom>
        </p:spPr>
        <p:txBody>
          <a:bodyPr wrap="square">
            <a:spAutoFit/>
          </a:bodyPr>
          <a:lstStyle/>
          <a:p>
            <a:r>
              <a:rPr lang="en-US" sz="2400" b="1" dirty="0">
                <a:solidFill>
                  <a:srgbClr val="222222"/>
                </a:solidFill>
                <a:latin typeface="Lora"/>
              </a:rPr>
              <a:t>Real-time Prediction Task</a:t>
            </a:r>
            <a:r>
              <a:rPr lang="en-US" sz="2400" dirty="0">
                <a:solidFill>
                  <a:srgbClr val="222222"/>
                </a:solidFill>
                <a:latin typeface="Lora"/>
              </a:rPr>
              <a:t>: </a:t>
            </a:r>
          </a:p>
          <a:p>
            <a:pPr marL="342891" indent="-342891">
              <a:buFont typeface="Arial" panose="020B0604020202020204" pitchFamily="34" charset="0"/>
              <a:buChar char="•"/>
            </a:pPr>
            <a:r>
              <a:rPr lang="en-US" sz="2400" dirty="0">
                <a:solidFill>
                  <a:srgbClr val="222222"/>
                </a:solidFill>
                <a:latin typeface="Lora"/>
              </a:rPr>
              <a:t>hypoxemia (yes/no) </a:t>
            </a:r>
            <a:r>
              <a:rPr lang="en-US" sz="2400" u="sng" dirty="0">
                <a:solidFill>
                  <a:srgbClr val="222222"/>
                </a:solidFill>
                <a:latin typeface="Lora"/>
              </a:rPr>
              <a:t>in the next 5 minutes</a:t>
            </a:r>
            <a:r>
              <a:rPr lang="en-US" sz="2400" dirty="0">
                <a:solidFill>
                  <a:srgbClr val="222222"/>
                </a:solidFill>
                <a:latin typeface="Lora"/>
              </a:rPr>
              <a:t> </a:t>
            </a:r>
          </a:p>
          <a:p>
            <a:pPr marL="342891" indent="-342891">
              <a:buFont typeface="Arial" panose="020B0604020202020204" pitchFamily="34" charset="0"/>
              <a:buChar char="•"/>
            </a:pPr>
            <a:r>
              <a:rPr lang="en-US" sz="2400" dirty="0">
                <a:solidFill>
                  <a:srgbClr val="222222"/>
                </a:solidFill>
                <a:latin typeface="Lora"/>
              </a:rPr>
              <a:t>based on data from the Anesthesia Information Management System</a:t>
            </a:r>
          </a:p>
          <a:p>
            <a:pPr marL="342891" indent="-342891">
              <a:buFont typeface="Arial" panose="020B0604020202020204" pitchFamily="34" charset="0"/>
              <a:buChar char="•"/>
            </a:pPr>
            <a:r>
              <a:rPr lang="en-US" sz="2400" dirty="0">
                <a:solidFill>
                  <a:srgbClr val="222222"/>
                </a:solidFill>
                <a:latin typeface="Lora"/>
              </a:rPr>
              <a:t>static features + real-time features collected up to that time point</a:t>
            </a:r>
            <a:endParaRPr lang="en-US" sz="2400" dirty="0"/>
          </a:p>
        </p:txBody>
      </p:sp>
    </p:spTree>
    <p:extLst>
      <p:ext uri="{BB962C8B-B14F-4D97-AF65-F5344CB8AC3E}">
        <p14:creationId xmlns:p14="http://schemas.microsoft.com/office/powerpoint/2010/main" val="489030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83D127-706D-584C-AA7D-7F857B5F7501}"/>
              </a:ext>
            </a:extLst>
          </p:cNvPr>
          <p:cNvPicPr>
            <a:picLocks noChangeAspect="1"/>
          </p:cNvPicPr>
          <p:nvPr/>
        </p:nvPicPr>
        <p:blipFill rotWithShape="1">
          <a:blip r:embed="rId3"/>
          <a:srcRect b="61502"/>
          <a:stretch/>
        </p:blipFill>
        <p:spPr>
          <a:xfrm>
            <a:off x="0" y="939801"/>
            <a:ext cx="12192000" cy="5486400"/>
          </a:xfrm>
          <a:prstGeom prst="rect">
            <a:avLst/>
          </a:prstGeom>
        </p:spPr>
      </p:pic>
      <p:sp>
        <p:nvSpPr>
          <p:cNvPr id="6" name="Title 1">
            <a:extLst>
              <a:ext uri="{FF2B5EF4-FFF2-40B4-BE49-F238E27FC236}">
                <a16:creationId xmlns:a16="http://schemas.microsoft.com/office/drawing/2014/main" id="{A67F557A-EBE1-BE49-8CBD-6AC00BDF4B78}"/>
              </a:ext>
            </a:extLst>
          </p:cNvPr>
          <p:cNvSpPr>
            <a:spLocks noGrp="1"/>
          </p:cNvSpPr>
          <p:nvPr>
            <p:ph type="title"/>
          </p:nvPr>
        </p:nvSpPr>
        <p:spPr>
          <a:xfrm>
            <a:off x="0" y="-127000"/>
            <a:ext cx="12192000" cy="1143000"/>
          </a:xfrm>
        </p:spPr>
        <p:txBody>
          <a:bodyPr>
            <a:noAutofit/>
          </a:bodyPr>
          <a:lstStyle/>
          <a:p>
            <a:r>
              <a:rPr lang="en-US" sz="4800" dirty="0"/>
              <a:t>A majority of features are keyword counts</a:t>
            </a:r>
          </a:p>
        </p:txBody>
      </p:sp>
      <p:sp>
        <p:nvSpPr>
          <p:cNvPr id="2" name="Oval 1">
            <a:extLst>
              <a:ext uri="{FF2B5EF4-FFF2-40B4-BE49-F238E27FC236}">
                <a16:creationId xmlns:a16="http://schemas.microsoft.com/office/drawing/2014/main" id="{A32A7C18-1360-3840-AE07-35DAE6529DF8}"/>
              </a:ext>
            </a:extLst>
          </p:cNvPr>
          <p:cNvSpPr/>
          <p:nvPr/>
        </p:nvSpPr>
        <p:spPr>
          <a:xfrm>
            <a:off x="9979843" y="1508288"/>
            <a:ext cx="1872792" cy="1018096"/>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solidFill>
                <a:srgbClr val="FF0000"/>
              </a:solidFill>
            </a:endParaRPr>
          </a:p>
        </p:txBody>
      </p:sp>
    </p:spTree>
    <p:extLst>
      <p:ext uri="{BB962C8B-B14F-4D97-AF65-F5344CB8AC3E}">
        <p14:creationId xmlns:p14="http://schemas.microsoft.com/office/powerpoint/2010/main" val="325131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59C856-B9CD-5549-BD7A-A220E40BA0CB}"/>
              </a:ext>
            </a:extLst>
          </p:cNvPr>
          <p:cNvSpPr txBox="1">
            <a:spLocks/>
          </p:cNvSpPr>
          <p:nvPr/>
        </p:nvSpPr>
        <p:spPr>
          <a:xfrm>
            <a:off x="149268" y="139658"/>
            <a:ext cx="11900771" cy="737167"/>
          </a:xfrm>
          <a:prstGeom prst="rect">
            <a:avLst/>
          </a:prstGeom>
        </p:spPr>
        <p:txBody>
          <a:bodyPr vert="horz" lIns="121920" tIns="60960" rIns="121920" bIns="60960" rtlCol="0" anchor="ctr">
            <a:normAutofit fontScale="82500" lnSpcReduction="20000"/>
          </a:bodyPr>
          <a:lstStyle>
            <a:lvl1pPr algn="ctr" defTabSz="456687" rtl="0" eaLnBrk="1" latinLnBrk="0" hangingPunct="1">
              <a:spcBef>
                <a:spcPct val="0"/>
              </a:spcBef>
              <a:buNone/>
              <a:defRPr sz="4396" kern="1200">
                <a:solidFill>
                  <a:srgbClr val="001A57"/>
                </a:solidFill>
                <a:latin typeface="Helvetica"/>
                <a:ea typeface="+mj-ea"/>
                <a:cs typeface="+mj-cs"/>
              </a:defRPr>
            </a:lvl1pPr>
          </a:lstStyle>
          <a:p>
            <a:r>
              <a:rPr lang="en-US" sz="5861" dirty="0"/>
              <a:t>Scoring Dimensional Psychopathology</a:t>
            </a:r>
          </a:p>
        </p:txBody>
      </p:sp>
      <p:sp>
        <p:nvSpPr>
          <p:cNvPr id="11" name="Rectangle 10">
            <a:extLst>
              <a:ext uri="{FF2B5EF4-FFF2-40B4-BE49-F238E27FC236}">
                <a16:creationId xmlns:a16="http://schemas.microsoft.com/office/drawing/2014/main" id="{131F7DAC-A22D-4A42-BF8B-93A06C350EB7}"/>
              </a:ext>
            </a:extLst>
          </p:cNvPr>
          <p:cNvSpPr/>
          <p:nvPr/>
        </p:nvSpPr>
        <p:spPr>
          <a:xfrm>
            <a:off x="7937782" y="5666712"/>
            <a:ext cx="4198585" cy="646331"/>
          </a:xfrm>
          <a:prstGeom prst="rect">
            <a:avLst/>
          </a:prstGeom>
        </p:spPr>
        <p:txBody>
          <a:bodyPr wrap="square">
            <a:spAutoFit/>
          </a:bodyPr>
          <a:lstStyle/>
          <a:p>
            <a:pPr defTabSz="609539">
              <a:defRPr/>
            </a:pPr>
            <a:r>
              <a:rPr lang="en-US" sz="1200" dirty="0">
                <a:solidFill>
                  <a:srgbClr val="222222"/>
                </a:solidFill>
                <a:latin typeface="Arial" panose="020B0604020202020204" pitchFamily="34" charset="0"/>
              </a:rPr>
              <a:t>McCoy Jr, Thomas H., et al. "High throughput phenotyping for dimensional psychopathology in electronic health records." </a:t>
            </a:r>
            <a:r>
              <a:rPr lang="en-US" sz="1200" i="1" dirty="0">
                <a:solidFill>
                  <a:srgbClr val="222222"/>
                </a:solidFill>
                <a:latin typeface="Arial" panose="020B0604020202020204" pitchFamily="34" charset="0"/>
              </a:rPr>
              <a:t>Biological psychiatry</a:t>
            </a:r>
            <a:r>
              <a:rPr lang="en-US" sz="1200" dirty="0">
                <a:solidFill>
                  <a:srgbClr val="222222"/>
                </a:solidFill>
                <a:latin typeface="Arial" panose="020B0604020202020204" pitchFamily="34" charset="0"/>
              </a:rPr>
              <a:t> 83.12 (2018): 997-1004.</a:t>
            </a:r>
            <a:endParaRPr lang="en-US" sz="1200" dirty="0">
              <a:solidFill>
                <a:prstClr val="black"/>
              </a:solidFill>
              <a:latin typeface="Calibri"/>
            </a:endParaRPr>
          </a:p>
        </p:txBody>
      </p:sp>
      <p:sp>
        <p:nvSpPr>
          <p:cNvPr id="3" name="Rounded Rectangle 2">
            <a:extLst>
              <a:ext uri="{FF2B5EF4-FFF2-40B4-BE49-F238E27FC236}">
                <a16:creationId xmlns:a16="http://schemas.microsoft.com/office/drawing/2014/main" id="{8AFE59B0-8E16-BD4D-94EC-E34AC920439E}"/>
              </a:ext>
            </a:extLst>
          </p:cNvPr>
          <p:cNvSpPr/>
          <p:nvPr/>
        </p:nvSpPr>
        <p:spPr>
          <a:xfrm>
            <a:off x="497729" y="1368620"/>
            <a:ext cx="3381545" cy="20392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Expert-generated terms for each dimension </a:t>
            </a:r>
          </a:p>
          <a:p>
            <a:pPr algn="ctr"/>
            <a:r>
              <a:rPr lang="en-US" sz="2400" dirty="0"/>
              <a:t>(e.g. angry)</a:t>
            </a:r>
          </a:p>
        </p:txBody>
      </p:sp>
      <p:sp>
        <p:nvSpPr>
          <p:cNvPr id="14" name="Rounded Rectangle 13">
            <a:extLst>
              <a:ext uri="{FF2B5EF4-FFF2-40B4-BE49-F238E27FC236}">
                <a16:creationId xmlns:a16="http://schemas.microsoft.com/office/drawing/2014/main" id="{F281FC07-FEC2-584A-BFFD-79A36D13539D}"/>
              </a:ext>
            </a:extLst>
          </p:cNvPr>
          <p:cNvSpPr/>
          <p:nvPr/>
        </p:nvSpPr>
        <p:spPr>
          <a:xfrm>
            <a:off x="1565984" y="3799167"/>
            <a:ext cx="3443027" cy="20392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Similar terms </a:t>
            </a:r>
          </a:p>
          <a:p>
            <a:pPr algn="ctr"/>
            <a:r>
              <a:rPr lang="en-US" sz="2400" dirty="0"/>
              <a:t>from DSM-IV </a:t>
            </a:r>
          </a:p>
          <a:p>
            <a:pPr algn="ctr"/>
            <a:r>
              <a:rPr lang="en-US" sz="2400" dirty="0"/>
              <a:t>(e.g. hostility)</a:t>
            </a:r>
          </a:p>
        </p:txBody>
      </p:sp>
      <p:sp>
        <p:nvSpPr>
          <p:cNvPr id="18" name="Oval 17">
            <a:extLst>
              <a:ext uri="{FF2B5EF4-FFF2-40B4-BE49-F238E27FC236}">
                <a16:creationId xmlns:a16="http://schemas.microsoft.com/office/drawing/2014/main" id="{979A2540-83A4-7640-B910-7ACF45B22EBF}"/>
              </a:ext>
            </a:extLst>
          </p:cNvPr>
          <p:cNvSpPr/>
          <p:nvPr/>
        </p:nvSpPr>
        <p:spPr>
          <a:xfrm>
            <a:off x="6819627" y="2203816"/>
            <a:ext cx="365760" cy="36576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4267" dirty="0"/>
              <a:t>+</a:t>
            </a:r>
          </a:p>
        </p:txBody>
      </p:sp>
      <p:cxnSp>
        <p:nvCxnSpPr>
          <p:cNvPr id="20" name="Straight Arrow Connector 19">
            <a:extLst>
              <a:ext uri="{FF2B5EF4-FFF2-40B4-BE49-F238E27FC236}">
                <a16:creationId xmlns:a16="http://schemas.microsoft.com/office/drawing/2014/main" id="{B4A03394-1232-0140-9045-23512B8DAC65}"/>
              </a:ext>
            </a:extLst>
          </p:cNvPr>
          <p:cNvCxnSpPr>
            <a:cxnSpLocks/>
            <a:stCxn id="26" idx="0"/>
            <a:endCxn id="18" idx="4"/>
          </p:cNvCxnSpPr>
          <p:nvPr/>
        </p:nvCxnSpPr>
        <p:spPr>
          <a:xfrm flipV="1">
            <a:off x="7002507" y="2569577"/>
            <a:ext cx="0" cy="14013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E332BC2-9282-FA4C-8A2B-221EFA89D6ED}"/>
              </a:ext>
            </a:extLst>
          </p:cNvPr>
          <p:cNvCxnSpPr>
            <a:cxnSpLocks/>
            <a:stCxn id="3" idx="3"/>
            <a:endCxn id="18" idx="2"/>
          </p:cNvCxnSpPr>
          <p:nvPr/>
        </p:nvCxnSpPr>
        <p:spPr>
          <a:xfrm flipV="1">
            <a:off x="3879274" y="2386696"/>
            <a:ext cx="2940353" cy="1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Elbow Connector 24">
            <a:extLst>
              <a:ext uri="{FF2B5EF4-FFF2-40B4-BE49-F238E27FC236}">
                <a16:creationId xmlns:a16="http://schemas.microsoft.com/office/drawing/2014/main" id="{8806ECB8-2CF9-3C48-95A1-F2CE2F6C1B87}"/>
              </a:ext>
            </a:extLst>
          </p:cNvPr>
          <p:cNvCxnSpPr>
            <a:cxnSpLocks/>
            <a:endCxn id="14" idx="1"/>
          </p:cNvCxnSpPr>
          <p:nvPr/>
        </p:nvCxnSpPr>
        <p:spPr>
          <a:xfrm rot="16200000" flipH="1">
            <a:off x="584756" y="3837567"/>
            <a:ext cx="1412472" cy="54998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7F0421D6-6C22-5249-8482-1474EE11947A}"/>
              </a:ext>
            </a:extLst>
          </p:cNvPr>
          <p:cNvSpPr/>
          <p:nvPr/>
        </p:nvSpPr>
        <p:spPr>
          <a:xfrm>
            <a:off x="5558996" y="3970879"/>
            <a:ext cx="2887021" cy="16958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Filter by association in clinical notes </a:t>
            </a:r>
          </a:p>
        </p:txBody>
      </p:sp>
      <p:sp>
        <p:nvSpPr>
          <p:cNvPr id="27" name="Rounded Rectangle 26">
            <a:extLst>
              <a:ext uri="{FF2B5EF4-FFF2-40B4-BE49-F238E27FC236}">
                <a16:creationId xmlns:a16="http://schemas.microsoft.com/office/drawing/2014/main" id="{729CB257-AD0C-7041-B1D1-827D43B8512D}"/>
              </a:ext>
            </a:extLst>
          </p:cNvPr>
          <p:cNvSpPr/>
          <p:nvPr/>
        </p:nvSpPr>
        <p:spPr>
          <a:xfrm>
            <a:off x="8446018" y="1368620"/>
            <a:ext cx="3381545" cy="20392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Final list of terms for each dimension</a:t>
            </a:r>
          </a:p>
        </p:txBody>
      </p:sp>
      <p:cxnSp>
        <p:nvCxnSpPr>
          <p:cNvPr id="36" name="Straight Arrow Connector 35">
            <a:extLst>
              <a:ext uri="{FF2B5EF4-FFF2-40B4-BE49-F238E27FC236}">
                <a16:creationId xmlns:a16="http://schemas.microsoft.com/office/drawing/2014/main" id="{FFAD9332-CCB1-9D42-9A87-689AAEFE3E79}"/>
              </a:ext>
            </a:extLst>
          </p:cNvPr>
          <p:cNvCxnSpPr>
            <a:stCxn id="14" idx="3"/>
            <a:endCxn id="26" idx="2"/>
          </p:cNvCxnSpPr>
          <p:nvPr/>
        </p:nvCxnSpPr>
        <p:spPr>
          <a:xfrm>
            <a:off x="5009012" y="4818795"/>
            <a:ext cx="5499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BAE27077-3134-F440-B088-DA1810A49CBF}"/>
              </a:ext>
            </a:extLst>
          </p:cNvPr>
          <p:cNvCxnSpPr>
            <a:endCxn id="26" idx="1"/>
          </p:cNvCxnSpPr>
          <p:nvPr/>
        </p:nvCxnSpPr>
        <p:spPr>
          <a:xfrm>
            <a:off x="3879274" y="2789382"/>
            <a:ext cx="2102517" cy="1429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1E2BC0CD-3D31-5D4F-82D1-AB095A843956}"/>
              </a:ext>
            </a:extLst>
          </p:cNvPr>
          <p:cNvCxnSpPr>
            <a:stCxn id="18" idx="6"/>
            <a:endCxn id="27" idx="1"/>
          </p:cNvCxnSpPr>
          <p:nvPr/>
        </p:nvCxnSpPr>
        <p:spPr>
          <a:xfrm>
            <a:off x="7185387" y="2386696"/>
            <a:ext cx="1260631" cy="1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71095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5A0D3F-15E6-C74F-BA1B-D28C7D2F3894}"/>
              </a:ext>
            </a:extLst>
          </p:cNvPr>
          <p:cNvPicPr>
            <a:picLocks noChangeAspect="1"/>
          </p:cNvPicPr>
          <p:nvPr/>
        </p:nvPicPr>
        <p:blipFill rotWithShape="1">
          <a:blip r:embed="rId3"/>
          <a:srcRect b="628"/>
          <a:stretch/>
        </p:blipFill>
        <p:spPr>
          <a:xfrm>
            <a:off x="273211" y="763941"/>
            <a:ext cx="5533136" cy="4819996"/>
          </a:xfrm>
          <a:prstGeom prst="rect">
            <a:avLst/>
          </a:prstGeom>
        </p:spPr>
      </p:pic>
      <p:pic>
        <p:nvPicPr>
          <p:cNvPr id="4" name="Picture 3">
            <a:extLst>
              <a:ext uri="{FF2B5EF4-FFF2-40B4-BE49-F238E27FC236}">
                <a16:creationId xmlns:a16="http://schemas.microsoft.com/office/drawing/2014/main" id="{F39D0065-2E9B-4549-85D2-DA02543584F5}"/>
              </a:ext>
            </a:extLst>
          </p:cNvPr>
          <p:cNvPicPr>
            <a:picLocks noChangeAspect="1"/>
          </p:cNvPicPr>
          <p:nvPr/>
        </p:nvPicPr>
        <p:blipFill>
          <a:blip r:embed="rId4"/>
          <a:stretch>
            <a:fillRect/>
          </a:stretch>
        </p:blipFill>
        <p:spPr>
          <a:xfrm>
            <a:off x="6214044" y="876823"/>
            <a:ext cx="5428299" cy="5533228"/>
          </a:xfrm>
          <a:prstGeom prst="rect">
            <a:avLst/>
          </a:prstGeom>
        </p:spPr>
      </p:pic>
      <p:sp>
        <p:nvSpPr>
          <p:cNvPr id="2" name="Title 1"/>
          <p:cNvSpPr>
            <a:spLocks noGrp="1"/>
          </p:cNvSpPr>
          <p:nvPr>
            <p:ph type="title"/>
          </p:nvPr>
        </p:nvSpPr>
        <p:spPr>
          <a:xfrm>
            <a:off x="149268" y="139658"/>
            <a:ext cx="11900771" cy="737167"/>
          </a:xfrm>
        </p:spPr>
        <p:txBody>
          <a:bodyPr>
            <a:normAutofit fontScale="90000"/>
          </a:bodyPr>
          <a:lstStyle/>
          <a:p>
            <a:r>
              <a:rPr lang="en-US" dirty="0"/>
              <a:t>Trends in psychopathology during stay</a:t>
            </a:r>
          </a:p>
        </p:txBody>
      </p:sp>
      <p:sp>
        <p:nvSpPr>
          <p:cNvPr id="5" name="Rectangle 4">
            <a:extLst>
              <a:ext uri="{FF2B5EF4-FFF2-40B4-BE49-F238E27FC236}">
                <a16:creationId xmlns:a16="http://schemas.microsoft.com/office/drawing/2014/main" id="{9EE34371-A52A-D044-93FC-E9FFE8AAF852}"/>
              </a:ext>
            </a:extLst>
          </p:cNvPr>
          <p:cNvSpPr/>
          <p:nvPr/>
        </p:nvSpPr>
        <p:spPr>
          <a:xfrm>
            <a:off x="149268" y="5671387"/>
            <a:ext cx="6096000" cy="738664"/>
          </a:xfrm>
          <a:prstGeom prst="rect">
            <a:avLst/>
          </a:prstGeom>
        </p:spPr>
        <p:txBody>
          <a:bodyPr>
            <a:spAutoFit/>
          </a:bodyPr>
          <a:lstStyle/>
          <a:p>
            <a:pPr defTabSz="609539">
              <a:defRPr/>
            </a:pPr>
            <a:r>
              <a:rPr lang="en-US" sz="1400" dirty="0">
                <a:solidFill>
                  <a:srgbClr val="222222"/>
                </a:solidFill>
                <a:latin typeface="Arial" panose="020B0604020202020204" pitchFamily="34" charset="0"/>
              </a:rPr>
              <a:t>McCoy Jr, Thomas H., et al. "High throughput phenotyping for dimensional psychopathology in electronic health records." </a:t>
            </a:r>
            <a:r>
              <a:rPr lang="en-US" sz="1400" i="1" dirty="0">
                <a:solidFill>
                  <a:srgbClr val="222222"/>
                </a:solidFill>
                <a:latin typeface="Arial" panose="020B0604020202020204" pitchFamily="34" charset="0"/>
              </a:rPr>
              <a:t>Biological psychiatry</a:t>
            </a:r>
            <a:r>
              <a:rPr lang="en-US" sz="1400" dirty="0">
                <a:solidFill>
                  <a:srgbClr val="222222"/>
                </a:solidFill>
                <a:latin typeface="Arial" panose="020B0604020202020204" pitchFamily="34" charset="0"/>
              </a:rPr>
              <a:t> 83.12 (2018): 997-1004.</a:t>
            </a:r>
            <a:endParaRPr lang="en-US" sz="1400" dirty="0">
              <a:solidFill>
                <a:prstClr val="black"/>
              </a:solidFill>
              <a:latin typeface="Calibri"/>
            </a:endParaRPr>
          </a:p>
        </p:txBody>
      </p:sp>
    </p:spTree>
    <p:extLst>
      <p:ext uri="{BB962C8B-B14F-4D97-AF65-F5344CB8AC3E}">
        <p14:creationId xmlns:p14="http://schemas.microsoft.com/office/powerpoint/2010/main" val="4233996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5562-9328-C040-B9AD-3939F5638B28}"/>
              </a:ext>
            </a:extLst>
          </p:cNvPr>
          <p:cNvSpPr>
            <a:spLocks noGrp="1"/>
          </p:cNvSpPr>
          <p:nvPr>
            <p:ph type="title"/>
          </p:nvPr>
        </p:nvSpPr>
        <p:spPr>
          <a:xfrm>
            <a:off x="0" y="221672"/>
            <a:ext cx="12192000" cy="861129"/>
          </a:xfrm>
        </p:spPr>
        <p:txBody>
          <a:bodyPr>
            <a:noAutofit/>
          </a:bodyPr>
          <a:lstStyle/>
          <a:p>
            <a:r>
              <a:rPr lang="en-US" sz="4000" dirty="0"/>
              <a:t>Question Answering</a:t>
            </a:r>
          </a:p>
        </p:txBody>
      </p:sp>
      <p:pic>
        <p:nvPicPr>
          <p:cNvPr id="5" name="Picture 4"/>
          <p:cNvPicPr>
            <a:picLocks noChangeAspect="1"/>
          </p:cNvPicPr>
          <p:nvPr/>
        </p:nvPicPr>
        <p:blipFill>
          <a:blip r:embed="rId3"/>
          <a:stretch>
            <a:fillRect/>
          </a:stretch>
        </p:blipFill>
        <p:spPr>
          <a:xfrm>
            <a:off x="711554" y="1326335"/>
            <a:ext cx="10768892" cy="5055324"/>
          </a:xfrm>
          <a:prstGeom prst="rect">
            <a:avLst/>
          </a:prstGeom>
        </p:spPr>
      </p:pic>
      <p:pic>
        <p:nvPicPr>
          <p:cNvPr id="7" name="Picture 6"/>
          <p:cNvPicPr>
            <a:picLocks noChangeAspect="1"/>
          </p:cNvPicPr>
          <p:nvPr/>
        </p:nvPicPr>
        <p:blipFill>
          <a:blip r:embed="rId4"/>
          <a:stretch>
            <a:fillRect/>
          </a:stretch>
        </p:blipFill>
        <p:spPr>
          <a:xfrm>
            <a:off x="3310240" y="2092032"/>
            <a:ext cx="5571520" cy="4206498"/>
          </a:xfrm>
          <a:prstGeom prst="rect">
            <a:avLst/>
          </a:prstGeom>
          <a:ln w="28575">
            <a:solidFill>
              <a:schemeClr val="tx1"/>
            </a:solidFill>
          </a:ln>
          <a:effectLst>
            <a:outerShdw blurRad="50800" dist="38100" dir="8100000" sx="103000" sy="103000" algn="tr" rotWithShape="0">
              <a:prstClr val="black">
                <a:alpha val="40000"/>
              </a:prstClr>
            </a:outerShdw>
            <a:softEdge rad="31750"/>
          </a:effectLst>
        </p:spPr>
      </p:pic>
    </p:spTree>
    <p:extLst>
      <p:ext uri="{BB962C8B-B14F-4D97-AF65-F5344CB8AC3E}">
        <p14:creationId xmlns:p14="http://schemas.microsoft.com/office/powerpoint/2010/main" val="269766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fontScale="62500" lnSpcReduction="20000"/>
          </a:bodyPr>
          <a:lstStyle/>
          <a:p>
            <a:r>
              <a:rPr lang="en-US" dirty="0"/>
              <a:t>NLP is approaching human performance on benchmark tasks like question answering</a:t>
            </a:r>
          </a:p>
          <a:p>
            <a:endParaRPr lang="en-US" dirty="0"/>
          </a:p>
          <a:p>
            <a:r>
              <a:rPr lang="en-US" dirty="0"/>
              <a:t>Text data are central to clinical medicine, so the potential for NLP impact is high</a:t>
            </a:r>
          </a:p>
          <a:p>
            <a:endParaRPr lang="en-US" dirty="0"/>
          </a:p>
          <a:p>
            <a:r>
              <a:rPr lang="en-US" dirty="0"/>
              <a:t>We can use word counts to turn text samples into vectors that we already know how to work with</a:t>
            </a:r>
          </a:p>
          <a:p>
            <a:endParaRPr lang="en-US" dirty="0"/>
          </a:p>
          <a:p>
            <a:r>
              <a:rPr lang="en-US" dirty="0"/>
              <a:t>The techniques we have discussed already go beyond the majority of “NLP” found in the medical literature</a:t>
            </a:r>
          </a:p>
        </p:txBody>
      </p:sp>
    </p:spTree>
    <p:extLst>
      <p:ext uri="{BB962C8B-B14F-4D97-AF65-F5344CB8AC3E}">
        <p14:creationId xmlns:p14="http://schemas.microsoft.com/office/powerpoint/2010/main" val="753098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9CB927-EC0E-3446-BA82-0CB3A3013532}"/>
              </a:ext>
            </a:extLst>
          </p:cNvPr>
          <p:cNvSpPr/>
          <p:nvPr/>
        </p:nvSpPr>
        <p:spPr>
          <a:xfrm>
            <a:off x="4441444" y="1358271"/>
            <a:ext cx="7445755" cy="4832092"/>
          </a:xfrm>
          <a:prstGeom prst="rect">
            <a:avLst/>
          </a:prstGeom>
        </p:spPr>
        <p:txBody>
          <a:bodyPr wrap="square">
            <a:spAutoFit/>
          </a:bodyPr>
          <a:lstStyle/>
          <a:p>
            <a:pPr fontAlgn="base"/>
            <a:r>
              <a:rPr lang="en-US" sz="1400" b="1" cap="all" dirty="0">
                <a:latin typeface="Helvetica Neue" panose="02000503000000020004" pitchFamily="2" charset="0"/>
                <a:ea typeface="Helvetica Neue" panose="02000503000000020004" pitchFamily="2" charset="0"/>
                <a:cs typeface="Helvetica Neue" panose="02000503000000020004" pitchFamily="2" charset="0"/>
              </a:rPr>
              <a:t>MODEL COMPLETION (MACHINE-WRITTEN, FIRST TRY)</a:t>
            </a:r>
          </a:p>
          <a:p>
            <a:pPr fontAlgn="base"/>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400" dirty="0">
                <a:latin typeface="Helvetica Neue" panose="02000503000000020004" pitchFamily="2" charset="0"/>
                <a:ea typeface="Helvetica Neue" panose="02000503000000020004" pitchFamily="2" charset="0"/>
                <a:cs typeface="Helvetica Neue" panose="02000503000000020004" pitchFamily="2" charset="0"/>
              </a:rPr>
              <a:t>The incident occurred on the downtown train line, which runs from Covington and Ashland stations.</a:t>
            </a:r>
          </a:p>
          <a:p>
            <a:pPr fontAlgn="base"/>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400" dirty="0">
                <a:latin typeface="Helvetica Neue" panose="02000503000000020004" pitchFamily="2" charset="0"/>
                <a:ea typeface="Helvetica Neue" panose="02000503000000020004" pitchFamily="2" charset="0"/>
                <a:cs typeface="Helvetica Neue" panose="02000503000000020004" pitchFamily="2" charset="0"/>
              </a:rPr>
              <a:t>In an email to Ohio news outlets, the U.S. Department of Energy said it is working with the Federal Railroad Administration to find the thief.</a:t>
            </a:r>
          </a:p>
          <a:p>
            <a:pPr fontAlgn="base"/>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400" dirty="0">
                <a:latin typeface="Helvetica Neue" panose="02000503000000020004" pitchFamily="2" charset="0"/>
                <a:ea typeface="Helvetica Neue" panose="02000503000000020004" pitchFamily="2" charset="0"/>
                <a:cs typeface="Helvetica Neue" panose="02000503000000020004" pitchFamily="2" charset="0"/>
              </a:rPr>
              <a:t>“The theft of this nuclear material will have significant negative consequences on public and environmental health, our workforce and the economy of our nation,” said Tom Hicks, the U.S. Energy Secretary, in a statement. “Our top priority is to secure the theft and ensure it doesn’t happen again.”</a:t>
            </a:r>
          </a:p>
          <a:p>
            <a:pPr fontAlgn="base"/>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400" dirty="0">
                <a:latin typeface="Helvetica Neue" panose="02000503000000020004" pitchFamily="2" charset="0"/>
                <a:ea typeface="Helvetica Neue" panose="02000503000000020004" pitchFamily="2" charset="0"/>
                <a:cs typeface="Helvetica Neue" panose="02000503000000020004" pitchFamily="2" charset="0"/>
              </a:rPr>
              <a:t>The stolen material was taken from the University of Cincinnati’s Research Triangle Park nuclear research site, according to a news release from Department officials.</a:t>
            </a:r>
          </a:p>
          <a:p>
            <a:pPr fontAlgn="base"/>
            <a:r>
              <a:rPr lang="en-US" sz="1400" dirty="0">
                <a:latin typeface="Helvetica Neue" panose="02000503000000020004" pitchFamily="2" charset="0"/>
                <a:ea typeface="Helvetica Neue" panose="02000503000000020004" pitchFamily="2" charset="0"/>
                <a:cs typeface="Helvetica Neue" panose="02000503000000020004" pitchFamily="2" charset="0"/>
              </a:rPr>
              <a:t>The Nuclear Regulatory Commission did not immediately release any information.</a:t>
            </a:r>
          </a:p>
          <a:p>
            <a:pPr fontAlgn="base"/>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400" dirty="0">
                <a:latin typeface="Helvetica Neue" panose="02000503000000020004" pitchFamily="2" charset="0"/>
                <a:ea typeface="Helvetica Neue" panose="02000503000000020004" pitchFamily="2" charset="0"/>
                <a:cs typeface="Helvetica Neue" panose="02000503000000020004" pitchFamily="2" charset="0"/>
              </a:rPr>
              <a:t>According to the release, the U.S. Department of Energy’s Office of Nuclear Material Safety and Security is leading that team’s investigation.</a:t>
            </a:r>
          </a:p>
          <a:p>
            <a:pPr fontAlgn="base"/>
            <a:endParaRPr lang="en-US" sz="14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400" dirty="0">
                <a:latin typeface="Helvetica Neue" panose="02000503000000020004" pitchFamily="2" charset="0"/>
                <a:ea typeface="Helvetica Neue" panose="02000503000000020004" pitchFamily="2" charset="0"/>
                <a:cs typeface="Helvetica Neue" panose="02000503000000020004" pitchFamily="2" charset="0"/>
              </a:rPr>
              <a:t>“The safety of people, the environment and the nation’s nuclear stockpile is our highest priority,” Hicks said. “We will get to the bottom of this and make no excuses.</a:t>
            </a:r>
          </a:p>
        </p:txBody>
      </p:sp>
      <p:sp>
        <p:nvSpPr>
          <p:cNvPr id="3" name="Rectangle 2">
            <a:extLst>
              <a:ext uri="{FF2B5EF4-FFF2-40B4-BE49-F238E27FC236}">
                <a16:creationId xmlns:a16="http://schemas.microsoft.com/office/drawing/2014/main" id="{2B98FB9E-0220-F34D-8519-58B10DA37D8A}"/>
              </a:ext>
            </a:extLst>
          </p:cNvPr>
          <p:cNvSpPr/>
          <p:nvPr/>
        </p:nvSpPr>
        <p:spPr>
          <a:xfrm>
            <a:off x="424874" y="1358271"/>
            <a:ext cx="2844800" cy="1600438"/>
          </a:xfrm>
          <a:prstGeom prst="rect">
            <a:avLst/>
          </a:prstGeom>
        </p:spPr>
        <p:txBody>
          <a:bodyPr wrap="square">
            <a:spAutoFit/>
          </a:bodyPr>
          <a:lstStyle/>
          <a:p>
            <a:pPr fontAlgn="base"/>
            <a:r>
              <a:rPr lang="en-US" sz="1400" b="1" cap="all" dirty="0">
                <a:latin typeface="Helvetica Neue" panose="02000503000000020004" pitchFamily="2" charset="0"/>
                <a:ea typeface="Helvetica Neue" panose="02000503000000020004" pitchFamily="2" charset="0"/>
                <a:cs typeface="Helvetica Neue" panose="02000503000000020004" pitchFamily="2" charset="0"/>
              </a:rPr>
              <a:t>SYSTEM PROMPT (HUMAN-WRITTEN)</a:t>
            </a:r>
          </a:p>
          <a:p>
            <a:pPr fontAlgn="base"/>
            <a:endParaRPr lang="en-US" sz="1400" i="1"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400" i="1" dirty="0">
                <a:latin typeface="Helvetica Neue" panose="02000503000000020004" pitchFamily="2" charset="0"/>
                <a:ea typeface="Helvetica Neue" panose="02000503000000020004" pitchFamily="2" charset="0"/>
                <a:cs typeface="Helvetica Neue" panose="02000503000000020004" pitchFamily="2" charset="0"/>
              </a:rPr>
              <a:t>A train carriage containing controlled nuclear materials was stolen in Cincinnati today. Its whereabouts are unknown.</a:t>
            </a:r>
          </a:p>
        </p:txBody>
      </p:sp>
      <p:sp>
        <p:nvSpPr>
          <p:cNvPr id="4" name="Rectangle 3">
            <a:extLst>
              <a:ext uri="{FF2B5EF4-FFF2-40B4-BE49-F238E27FC236}">
                <a16:creationId xmlns:a16="http://schemas.microsoft.com/office/drawing/2014/main" id="{C2CD7BA3-28DB-0E47-8EDD-72FF45B5975C}"/>
              </a:ext>
            </a:extLst>
          </p:cNvPr>
          <p:cNvSpPr/>
          <p:nvPr/>
        </p:nvSpPr>
        <p:spPr>
          <a:xfrm>
            <a:off x="424874" y="5236256"/>
            <a:ext cx="2863273" cy="954107"/>
          </a:xfrm>
          <a:prstGeom prst="rect">
            <a:avLst/>
          </a:prstGeom>
        </p:spPr>
        <p:txBody>
          <a:bodyPr wrap="square">
            <a:spAutoFit/>
          </a:bodyPr>
          <a:lstStyle/>
          <a:p>
            <a:pPr fontAlgn="base"/>
            <a:r>
              <a:rPr lang="en-US" sz="1400" b="1" dirty="0">
                <a:latin typeface="Helvetica Neue" panose="02000503000000020004"/>
              </a:rPr>
              <a:t>“Better Language Models</a:t>
            </a:r>
            <a:br>
              <a:rPr lang="en-US" sz="1400" b="1" dirty="0">
                <a:latin typeface="Helvetica Neue" panose="02000503000000020004"/>
              </a:rPr>
            </a:br>
            <a:r>
              <a:rPr lang="en-US" sz="1400" b="1" dirty="0">
                <a:latin typeface="Helvetica Neue" panose="02000503000000020004"/>
              </a:rPr>
              <a:t>and Their Implications”</a:t>
            </a:r>
          </a:p>
          <a:p>
            <a:pPr fontAlgn="base"/>
            <a:r>
              <a:rPr lang="en-US" sz="1400" cap="all" dirty="0">
                <a:latin typeface="Helvetica Neue" panose="02000503000000020004"/>
              </a:rPr>
              <a:t>2/14/19</a:t>
            </a:r>
          </a:p>
          <a:p>
            <a:pPr fontAlgn="base"/>
            <a:r>
              <a:rPr lang="en-US" sz="1400" cap="all" dirty="0" err="1">
                <a:latin typeface="Helvetica Neue" panose="02000503000000020004"/>
              </a:rPr>
              <a:t>OpenAI</a:t>
            </a:r>
            <a:endParaRPr lang="en-US" sz="1400" cap="all" dirty="0">
              <a:latin typeface="Helvetica Neue" panose="02000503000000020004"/>
            </a:endParaRPr>
          </a:p>
        </p:txBody>
      </p:sp>
      <p:sp>
        <p:nvSpPr>
          <p:cNvPr id="5" name="Title 1">
            <a:extLst>
              <a:ext uri="{FF2B5EF4-FFF2-40B4-BE49-F238E27FC236}">
                <a16:creationId xmlns:a16="http://schemas.microsoft.com/office/drawing/2014/main" id="{A50B5562-9328-C040-B9AD-3939F5638B28}"/>
              </a:ext>
            </a:extLst>
          </p:cNvPr>
          <p:cNvSpPr txBox="1">
            <a:spLocks/>
          </p:cNvSpPr>
          <p:nvPr/>
        </p:nvSpPr>
        <p:spPr>
          <a:xfrm>
            <a:off x="0" y="221672"/>
            <a:ext cx="12192000" cy="861129"/>
          </a:xfrm>
          <a:prstGeom prst="rect">
            <a:avLst/>
          </a:prstGeom>
        </p:spPr>
        <p:txBody>
          <a:bodyPr>
            <a:noAutofit/>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000" dirty="0"/>
              <a:t>Text Generation</a:t>
            </a:r>
          </a:p>
        </p:txBody>
      </p:sp>
    </p:spTree>
    <p:extLst>
      <p:ext uri="{BB962C8B-B14F-4D97-AF65-F5344CB8AC3E}">
        <p14:creationId xmlns:p14="http://schemas.microsoft.com/office/powerpoint/2010/main" val="1795609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E6C75-981A-CE43-BF41-489584A6762C}"/>
              </a:ext>
            </a:extLst>
          </p:cNvPr>
          <p:cNvSpPr>
            <a:spLocks noGrp="1"/>
          </p:cNvSpPr>
          <p:nvPr>
            <p:ph type="title"/>
          </p:nvPr>
        </p:nvSpPr>
        <p:spPr/>
        <p:txBody>
          <a:bodyPr>
            <a:normAutofit fontScale="90000"/>
          </a:bodyPr>
          <a:lstStyle/>
          <a:p>
            <a:r>
              <a:rPr lang="en-US" dirty="0"/>
              <a:t>NLP Is Central to AI-Assisted Medicine</a:t>
            </a:r>
          </a:p>
        </p:txBody>
      </p:sp>
      <p:sp>
        <p:nvSpPr>
          <p:cNvPr id="3" name="Text Placeholder 2">
            <a:extLst>
              <a:ext uri="{FF2B5EF4-FFF2-40B4-BE49-F238E27FC236}">
                <a16:creationId xmlns:a16="http://schemas.microsoft.com/office/drawing/2014/main" id="{2192C14B-CD68-244B-BF57-15B655B24E9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05487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woman sitting at a typewri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2821" y="1911506"/>
            <a:ext cx="7474633" cy="420448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32982" y="4338856"/>
            <a:ext cx="2604895" cy="1477328"/>
          </a:xfrm>
          <a:prstGeom prst="rect">
            <a:avLst/>
          </a:prstGeom>
        </p:spPr>
        <p:txBody>
          <a:bodyPr wrap="square">
            <a:spAutoFit/>
          </a:bodyPr>
          <a:lstStyle/>
          <a:p>
            <a:pPr defTabSz="609539">
              <a:defRPr/>
            </a:pPr>
            <a:r>
              <a:rPr lang="en-US" b="1" dirty="0">
                <a:solidFill>
                  <a:srgbClr val="000000"/>
                </a:solidFill>
                <a:latin typeface="Noe Text"/>
              </a:rPr>
              <a:t>The Burnout Crisis in American Medicine</a:t>
            </a:r>
          </a:p>
          <a:p>
            <a:pPr defTabSz="609539">
              <a:defRPr/>
            </a:pPr>
            <a:r>
              <a:rPr lang="en-US" dirty="0">
                <a:solidFill>
                  <a:srgbClr val="000000"/>
                </a:solidFill>
                <a:latin typeface="Noe Text"/>
              </a:rPr>
              <a:t>Rena Xu</a:t>
            </a:r>
          </a:p>
          <a:p>
            <a:pPr defTabSz="609539">
              <a:defRPr/>
            </a:pPr>
            <a:r>
              <a:rPr lang="en-US" dirty="0">
                <a:solidFill>
                  <a:srgbClr val="000000"/>
                </a:solidFill>
                <a:latin typeface="Noe Text"/>
              </a:rPr>
              <a:t>The Atlantic</a:t>
            </a:r>
          </a:p>
          <a:p>
            <a:pPr defTabSz="609539">
              <a:defRPr/>
            </a:pPr>
            <a:r>
              <a:rPr lang="en-US" dirty="0">
                <a:solidFill>
                  <a:srgbClr val="000000"/>
                </a:solidFill>
                <a:latin typeface="Noe Text"/>
              </a:rPr>
              <a:t>May 11, 2018</a:t>
            </a:r>
          </a:p>
        </p:txBody>
      </p:sp>
      <p:sp>
        <p:nvSpPr>
          <p:cNvPr id="4" name="Title 1"/>
          <p:cNvSpPr txBox="1">
            <a:spLocks/>
          </p:cNvSpPr>
          <p:nvPr/>
        </p:nvSpPr>
        <p:spPr>
          <a:xfrm>
            <a:off x="219856" y="124737"/>
            <a:ext cx="109728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pPr algn="l" defTabSz="812760">
              <a:defRPr/>
            </a:pPr>
            <a:r>
              <a:rPr lang="en-US" sz="4800" dirty="0"/>
              <a:t>Reducing Burden and Restoring Patient-Provider Interaction</a:t>
            </a:r>
          </a:p>
        </p:txBody>
      </p:sp>
    </p:spTree>
    <p:extLst>
      <p:ext uri="{BB962C8B-B14F-4D97-AF65-F5344CB8AC3E}">
        <p14:creationId xmlns:p14="http://schemas.microsoft.com/office/powerpoint/2010/main" val="564606430"/>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16x9_duke_ppt_3</Template>
  <TotalTime>17254</TotalTime>
  <Words>5053</Words>
  <Application>Microsoft Macintosh PowerPoint</Application>
  <PresentationFormat>Widescreen</PresentationFormat>
  <Paragraphs>1033</Paragraphs>
  <Slides>60</Slides>
  <Notes>36</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60</vt:i4>
      </vt:variant>
    </vt:vector>
  </HeadingPairs>
  <TitlesOfParts>
    <vt:vector size="76" baseType="lpstr">
      <vt:lpstr>Arial</vt:lpstr>
      <vt:lpstr>Calibri</vt:lpstr>
      <vt:lpstr>Cambria Math</vt:lpstr>
      <vt:lpstr>Courier New</vt:lpstr>
      <vt:lpstr>freight-sans-pro</vt:lpstr>
      <vt:lpstr>Helvetica</vt:lpstr>
      <vt:lpstr>Helvetica Neue</vt:lpstr>
      <vt:lpstr>Lato</vt:lpstr>
      <vt:lpstr>Lato Regular</vt:lpstr>
      <vt:lpstr>Lora</vt:lpstr>
      <vt:lpstr>NimbusRomNo9L</vt:lpstr>
      <vt:lpstr>Noe Text</vt:lpstr>
      <vt:lpstr>Roboto</vt:lpstr>
      <vt:lpstr>Times New Roman</vt:lpstr>
      <vt:lpstr>TimesNewRomanPSMT</vt:lpstr>
      <vt:lpstr>1_Office Theme</vt:lpstr>
      <vt:lpstr>Intro to NLP in Medicine: Bag of Words Models  July 10, 2020</vt:lpstr>
      <vt:lpstr>Lecture Outline</vt:lpstr>
      <vt:lpstr>What is Natural Language Processing?</vt:lpstr>
      <vt:lpstr>PowerPoint Presentation</vt:lpstr>
      <vt:lpstr>PowerPoint Presentation</vt:lpstr>
      <vt:lpstr>Question Answering</vt:lpstr>
      <vt:lpstr>PowerPoint Presentation</vt:lpstr>
      <vt:lpstr>NLP Is Central to AI-Assisted Medicine</vt:lpstr>
      <vt:lpstr>PowerPoint Presentation</vt:lpstr>
      <vt:lpstr>PowerPoint Presentation</vt:lpstr>
      <vt:lpstr>PowerPoint Presentation</vt:lpstr>
      <vt:lpstr>PowerPoint Presentation</vt:lpstr>
      <vt:lpstr>Speech Processing is Largely Solved</vt:lpstr>
      <vt:lpstr>PowerPoint Presentation</vt:lpstr>
      <vt:lpstr>Populating Standardized Forms</vt:lpstr>
      <vt:lpstr>PowerPoint Presentation</vt:lpstr>
      <vt:lpstr>Suggested Email Responses</vt:lpstr>
      <vt:lpstr>Our Focus: Classification</vt:lpstr>
      <vt:lpstr>Mental Health via Social Media</vt:lpstr>
      <vt:lpstr>Mental Health via Social Media</vt:lpstr>
      <vt:lpstr>Global Maternal Health</vt:lpstr>
      <vt:lpstr>How does this fit in our Previous Framework?</vt:lpstr>
      <vt:lpstr>Text Classification</vt:lpstr>
      <vt:lpstr>How can we use logistic regression  for text classification?</vt:lpstr>
      <vt:lpstr>ICU Mortality: APACHE III</vt:lpstr>
      <vt:lpstr>Training Set (Historical Data)</vt:lpstr>
      <vt:lpstr>Making Predictions for New x</vt:lpstr>
      <vt:lpstr>This time, our training data is text</vt:lpstr>
      <vt:lpstr>We need numbers, not words</vt:lpstr>
      <vt:lpstr>First try: count words in each SMS Step 1: Define a vocabulary of words</vt:lpstr>
      <vt:lpstr>Step 2: count how many times each vocabulary word appears in a given SMS</vt:lpstr>
      <vt:lpstr>Step 2: count how many times each vocabulary word appears in a given SMS</vt:lpstr>
      <vt:lpstr>Step 2: count how many times each vocabulary word appears in a given SMS</vt:lpstr>
      <vt:lpstr>Note that word order does not matter!</vt:lpstr>
      <vt:lpstr>A “bag of words”</vt:lpstr>
      <vt:lpstr>Logistic Regression for Text Classification</vt:lpstr>
      <vt:lpstr>Logistic Regression for Text Classification</vt:lpstr>
      <vt:lpstr>Logistic Regression for Text Classification</vt:lpstr>
      <vt:lpstr>Strengths and Weaknesses</vt:lpstr>
      <vt:lpstr>2nd try: count 1- and 2-grams in each SMS (i.e. extend vocabulary to include 2-word phrases)</vt:lpstr>
      <vt:lpstr>PowerPoint Presentation</vt:lpstr>
      <vt:lpstr>n-grams can be very helpful!</vt:lpstr>
      <vt:lpstr>n-grams can be very helpful!</vt:lpstr>
      <vt:lpstr>3rd try: more powerful methods to work with…</vt:lpstr>
      <vt:lpstr>Miscellaneous Text Processing Details</vt:lpstr>
      <vt:lpstr>Variations on counting: term frequency</vt:lpstr>
      <vt:lpstr>Variations on counting: term frequency</vt:lpstr>
      <vt:lpstr>Variations on counting: inverse document frequency</vt:lpstr>
      <vt:lpstr>Variations on counting: inverse document frequency</vt:lpstr>
      <vt:lpstr>term frequency-inverse document frequency (tf-idf)</vt:lpstr>
      <vt:lpstr>Preprocessing</vt:lpstr>
      <vt:lpstr>NLP in Medicine So Far</vt:lpstr>
      <vt:lpstr>A Survey of NLP in JAMA…</vt:lpstr>
      <vt:lpstr>A Survey of NLP in JAMA…</vt:lpstr>
      <vt:lpstr>A Survey of NLP in JAMA…</vt:lpstr>
      <vt:lpstr>Hypoxemia Prediction during Surgery</vt:lpstr>
      <vt:lpstr>A majority of features are keyword counts</vt:lpstr>
      <vt:lpstr>PowerPoint Presentation</vt:lpstr>
      <vt:lpstr>Trends in psychopathology during stay</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lawrence carin</dc:creator>
  <cp:lastModifiedBy>Matthew Engelhard, M.D., Ph.D.</cp:lastModifiedBy>
  <cp:revision>253</cp:revision>
  <cp:lastPrinted>2016-07-31T03:57:51Z</cp:lastPrinted>
  <dcterms:created xsi:type="dcterms:W3CDTF">2016-07-12T20:05:41Z</dcterms:created>
  <dcterms:modified xsi:type="dcterms:W3CDTF">2020-07-10T01:26:07Z</dcterms:modified>
</cp:coreProperties>
</file>